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258" r:id="rId3"/>
    <p:sldId id="262" r:id="rId4"/>
    <p:sldId id="265" r:id="rId5"/>
    <p:sldId id="259" r:id="rId6"/>
    <p:sldId id="256" r:id="rId7"/>
    <p:sldId id="260" r:id="rId8"/>
    <p:sldId id="264" r:id="rId9"/>
    <p:sldId id="263" r:id="rId10"/>
    <p:sldId id="267" r:id="rId11"/>
    <p:sldId id="261"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p:cViewPr varScale="1">
        <p:scale>
          <a:sx n="74" d="100"/>
          <a:sy n="74" d="100"/>
        </p:scale>
        <p:origin x="296" y="5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0" d="100"/>
          <a:sy n="70" d="100"/>
        </p:scale>
        <p:origin x="2796"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B2CE01-0377-4B73-A5E5-0C9DC936EA13}" type="datetimeFigureOut">
              <a:rPr lang="en-US" smtClean="0"/>
              <a:t>5/23/2019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019817-8B72-4095-93A1-34E106D4870E}" type="slidenum">
              <a:rPr lang="en-US" smtClean="0"/>
              <a:t>‹#›</a:t>
            </a:fld>
            <a:endParaRPr lang="en-US"/>
          </a:p>
        </p:txBody>
      </p:sp>
    </p:spTree>
    <p:extLst>
      <p:ext uri="{BB962C8B-B14F-4D97-AF65-F5344CB8AC3E}">
        <p14:creationId xmlns:p14="http://schemas.microsoft.com/office/powerpoint/2010/main" val="2237663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18C828-47D1-4BF0-86AA-33A5143ADEE9}" type="datetimeFigureOut">
              <a:rPr lang="en-US" smtClean="0"/>
              <a:t>5/23/2019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DD5FE7-59EE-4EAB-B590-A32E2EE97230}" type="slidenum">
              <a:rPr lang="en-US" smtClean="0"/>
              <a:t>‹#›</a:t>
            </a:fld>
            <a:endParaRPr lang="en-US"/>
          </a:p>
        </p:txBody>
      </p:sp>
    </p:spTree>
    <p:extLst>
      <p:ext uri="{BB962C8B-B14F-4D97-AF65-F5344CB8AC3E}">
        <p14:creationId xmlns:p14="http://schemas.microsoft.com/office/powerpoint/2010/main" val="2970521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328" y="914400"/>
            <a:ext cx="9541067" cy="3359187"/>
          </a:xfrm>
          <a:prstGeom prst="rect">
            <a:avLst/>
          </a:prstGeom>
        </p:spPr>
      </p:pic>
      <p:sp>
        <p:nvSpPr>
          <p:cNvPr id="2" name="Title 1"/>
          <p:cNvSpPr>
            <a:spLocks noGrp="1"/>
          </p:cNvSpPr>
          <p:nvPr>
            <p:ph type="ctrTitle"/>
          </p:nvPr>
        </p:nvSpPr>
        <p:spPr>
          <a:xfrm>
            <a:off x="0" y="1035306"/>
            <a:ext cx="9144000" cy="1880243"/>
          </a:xfrm>
          <a:noFill/>
          <a:effectLst>
            <a:outerShdw blurRad="50800" dist="38100" dir="2700000" algn="tl" rotWithShape="0">
              <a:prstClr val="black">
                <a:alpha val="40000"/>
              </a:prstClr>
            </a:outerShdw>
          </a:effectLst>
        </p:spPr>
        <p:txBody>
          <a:bodyPr anchor="ctr">
            <a:normAutofit/>
          </a:bodyPr>
          <a:lstStyle>
            <a:lvl1pPr marL="457200" algn="l">
              <a:spcBef>
                <a:spcPts val="0"/>
              </a:spcBef>
              <a:defRPr sz="4000">
                <a:solidFill>
                  <a:schemeClr val="bg1"/>
                </a:solidFill>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0" y="3084215"/>
            <a:ext cx="9144000" cy="785136"/>
          </a:xfrm>
          <a:ln>
            <a:noFill/>
          </a:ln>
          <a:effectLst>
            <a:outerShdw blurRad="50800" dist="38100" dir="2700000" algn="tl" rotWithShape="0">
              <a:prstClr val="black">
                <a:alpha val="40000"/>
              </a:prstClr>
            </a:outerShdw>
          </a:effectLst>
        </p:spPr>
        <p:txBody>
          <a:bodyPr anchor="ctr">
            <a:normAutofit/>
          </a:bodyPr>
          <a:lstStyle>
            <a:lvl1pPr marL="457200" indent="0" algn="l">
              <a:buNone/>
              <a:defRPr sz="2400">
                <a:solidFill>
                  <a:schemeClr val="tx1"/>
                </a:solidFill>
                <a:effectLst/>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15944" y="5943600"/>
            <a:ext cx="10058400" cy="306125"/>
          </a:xfrm>
          <a:prstGeom prst="rect">
            <a:avLst/>
          </a:prstGeom>
        </p:spPr>
      </p:pic>
    </p:spTree>
    <p:extLst>
      <p:ext uri="{BB962C8B-B14F-4D97-AF65-F5344CB8AC3E}">
        <p14:creationId xmlns:p14="http://schemas.microsoft.com/office/powerpoint/2010/main" val="2399875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82880"/>
            <a:ext cx="10972800" cy="914400"/>
          </a:xfrm>
        </p:spPr>
        <p:txBody>
          <a:bodyPr/>
          <a:lstStyle>
            <a:lvl1pPr>
              <a:defRPr b="1">
                <a:solidFill>
                  <a:schemeClr val="tx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609600" y="1371600"/>
            <a:ext cx="10972800" cy="4846320"/>
          </a:xfrm>
        </p:spPr>
        <p:txBody>
          <a:bodyPr/>
          <a:lstStyle>
            <a:lvl1pPr>
              <a:lnSpc>
                <a:spcPct val="100000"/>
              </a:lnSpc>
              <a:spcBef>
                <a:spcPts val="500"/>
              </a:spcBef>
              <a:defRPr>
                <a:solidFill>
                  <a:schemeClr val="tx1"/>
                </a:solidFill>
                <a:latin typeface="+mn-lt"/>
              </a:defRPr>
            </a:lvl1pPr>
            <a:lvl2pPr>
              <a:lnSpc>
                <a:spcPct val="100000"/>
              </a:lnSpc>
              <a:spcBef>
                <a:spcPts val="500"/>
              </a:spcBef>
              <a:defRPr>
                <a:solidFill>
                  <a:schemeClr val="tx1"/>
                </a:solidFill>
                <a:latin typeface="+mn-lt"/>
              </a:defRPr>
            </a:lvl2pPr>
            <a:lvl3pPr>
              <a:lnSpc>
                <a:spcPct val="100000"/>
              </a:lnSpc>
              <a:spcBef>
                <a:spcPts val="500"/>
              </a:spcBef>
              <a:defRPr>
                <a:solidFill>
                  <a:schemeClr val="tx1"/>
                </a:solidFill>
                <a:latin typeface="+mn-lt"/>
              </a:defRPr>
            </a:lvl3pPr>
            <a:lvl4pPr>
              <a:lnSpc>
                <a:spcPct val="100000"/>
              </a:lnSpc>
              <a:spcBef>
                <a:spcPts val="500"/>
              </a:spcBef>
              <a:defRPr>
                <a:solidFill>
                  <a:schemeClr val="tx1"/>
                </a:solidFill>
                <a:latin typeface="+mn-lt"/>
              </a:defRPr>
            </a:lvl4pPr>
            <a:lvl5pPr>
              <a:lnSpc>
                <a:spcPct val="100000"/>
              </a:lnSpc>
              <a:spcBef>
                <a:spcPts val="500"/>
              </a:spcBef>
              <a:defRPr>
                <a:solidFill>
                  <a:schemeClr val="tx1"/>
                </a:solidFill>
                <a:latin typeface="+mn-l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103"/>
          <p:cNvSpPr>
            <a:spLocks noGrp="1" noChangeArrowheads="1"/>
          </p:cNvSpPr>
          <p:nvPr>
            <p:ph type="sldNum" sz="quarter" idx="10"/>
          </p:nvPr>
        </p:nvSpPr>
        <p:spPr>
          <a:xfrm>
            <a:off x="0" y="6423422"/>
            <a:ext cx="548640" cy="358378"/>
          </a:xfrm>
          <a:prstGeom prst="rect">
            <a:avLst/>
          </a:prstGeom>
        </p:spPr>
        <p:txBody>
          <a:bodyPr anchor="b"/>
          <a:lstStyle>
            <a:lvl1pPr algn="r">
              <a:defRPr sz="1400">
                <a:solidFill>
                  <a:schemeClr val="tx1">
                    <a:lumMod val="75000"/>
                    <a:lumOff val="25000"/>
                  </a:schemeClr>
                </a:solidFill>
              </a:defRPr>
            </a:lvl1pPr>
          </a:lstStyle>
          <a:p>
            <a:fld id="{3FB7B0BF-4C2A-430B-B427-4B210A416506}" type="slidenum">
              <a:rPr lang="en-US" smtClean="0"/>
              <a:pPr/>
              <a:t>‹#›</a:t>
            </a:fld>
            <a:endParaRPr lang="en-US" dirty="0"/>
          </a:p>
        </p:txBody>
      </p:sp>
    </p:spTree>
    <p:extLst>
      <p:ext uri="{BB962C8B-B14F-4D97-AF65-F5344CB8AC3E}">
        <p14:creationId xmlns:p14="http://schemas.microsoft.com/office/powerpoint/2010/main" val="2266764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732" y="1709078"/>
            <a:ext cx="8626588" cy="2054530"/>
          </a:xfrm>
          <a:prstGeom prst="rect">
            <a:avLst/>
          </a:prstGeom>
        </p:spPr>
      </p:pic>
      <p:sp>
        <p:nvSpPr>
          <p:cNvPr id="2" name="Title 1"/>
          <p:cNvSpPr>
            <a:spLocks noGrp="1"/>
          </p:cNvSpPr>
          <p:nvPr>
            <p:ph type="title"/>
          </p:nvPr>
        </p:nvSpPr>
        <p:spPr>
          <a:xfrm>
            <a:off x="0" y="2198452"/>
            <a:ext cx="8153400" cy="926660"/>
          </a:xfrm>
          <a:effectLst>
            <a:outerShdw blurRad="50800" dist="38100" dir="2700000" algn="tl" rotWithShape="0">
              <a:prstClr val="black">
                <a:alpha val="40000"/>
              </a:prstClr>
            </a:outerShdw>
          </a:effectLst>
        </p:spPr>
        <p:txBody>
          <a:bodyPr anchor="ctr"/>
          <a:lstStyle>
            <a:lvl1pPr marL="457200">
              <a:defRPr sz="3600">
                <a:solidFill>
                  <a:schemeClr val="bg1"/>
                </a:solidFill>
              </a:defRPr>
            </a:lvl1pPr>
          </a:lstStyle>
          <a:p>
            <a:r>
              <a:rPr lang="en-US" smtClean="0"/>
              <a:t>Click to edit Master title style</a:t>
            </a: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51592" y="6272784"/>
            <a:ext cx="1592314" cy="4572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69414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82880"/>
            <a:ext cx="10972800" cy="9144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1371600"/>
            <a:ext cx="5410200" cy="4846320"/>
          </a:xfrm>
        </p:spPr>
        <p:txBody>
          <a:bodyPr/>
          <a:lstStyle>
            <a:lvl1pPr>
              <a:spcBef>
                <a:spcPts val="500"/>
              </a:spcBef>
              <a:defRPr lang="en-US" sz="2000" kern="1200" dirty="0" smtClean="0">
                <a:solidFill>
                  <a:schemeClr val="tx1"/>
                </a:solidFill>
                <a:latin typeface="+mn-lt"/>
                <a:ea typeface="+mn-ea"/>
                <a:cs typeface="+mn-cs"/>
              </a:defRPr>
            </a:lvl1pPr>
            <a:lvl2pPr>
              <a:spcBef>
                <a:spcPts val="500"/>
              </a:spcBef>
              <a:defRPr/>
            </a:lvl2pPr>
            <a:lvl3pPr>
              <a:spcBef>
                <a:spcPts val="500"/>
              </a:spcBef>
              <a:defRPr/>
            </a:lvl3pPr>
            <a:lvl4pPr>
              <a:spcBef>
                <a:spcPts val="500"/>
              </a:spcBef>
              <a:defRPr/>
            </a:lvl4pPr>
            <a:lvl5pPr>
              <a:spcBef>
                <a:spcPts val="500"/>
              </a:spcBef>
              <a:defRPr/>
            </a:lvl5pPr>
          </a:lstStyle>
          <a:p>
            <a:pPr marL="228600" lvl="0" indent="-228600" algn="l" defTabSz="914400" rtl="0" eaLnBrk="1" latinLnBrk="0" hangingPunct="1">
              <a:lnSpc>
                <a:spcPct val="100000"/>
              </a:lnSpc>
              <a:spcBef>
                <a:spcPts val="500"/>
              </a:spcBef>
              <a:buFont typeface="Wingdings" panose="05000000000000000000" pitchFamily="2" charset="2"/>
              <a:buChar char="§"/>
            </a:pPr>
            <a:r>
              <a:rPr lang="en-US" smtClean="0"/>
              <a:t>Edit Master text styles</a:t>
            </a:r>
          </a:p>
          <a:p>
            <a:pPr marL="228600" lvl="1" indent="-228600" algn="l" defTabSz="914400" rtl="0" eaLnBrk="1" latinLnBrk="0" hangingPunct="1">
              <a:lnSpc>
                <a:spcPct val="100000"/>
              </a:lnSpc>
              <a:spcBef>
                <a:spcPts val="500"/>
              </a:spcBef>
              <a:buFont typeface="Wingdings" panose="05000000000000000000" pitchFamily="2" charset="2"/>
              <a:buChar char="§"/>
            </a:pPr>
            <a:r>
              <a:rPr lang="en-US" smtClean="0"/>
              <a:t>Second level</a:t>
            </a:r>
          </a:p>
          <a:p>
            <a:pPr marL="228600" lvl="2" indent="-228600" algn="l" defTabSz="914400" rtl="0" eaLnBrk="1" latinLnBrk="0" hangingPunct="1">
              <a:lnSpc>
                <a:spcPct val="100000"/>
              </a:lnSpc>
              <a:spcBef>
                <a:spcPts val="500"/>
              </a:spcBef>
              <a:buFont typeface="Wingdings" panose="05000000000000000000" pitchFamily="2" charset="2"/>
              <a:buChar char="§"/>
            </a:pPr>
            <a:r>
              <a:rPr lang="en-US" smtClean="0"/>
              <a:t>Third level</a:t>
            </a:r>
          </a:p>
          <a:p>
            <a:pPr marL="228600" lvl="3" indent="-228600" algn="l" defTabSz="914400" rtl="0" eaLnBrk="1" latinLnBrk="0" hangingPunct="1">
              <a:lnSpc>
                <a:spcPct val="100000"/>
              </a:lnSpc>
              <a:spcBef>
                <a:spcPts val="500"/>
              </a:spcBef>
              <a:buFont typeface="Wingdings" panose="05000000000000000000" pitchFamily="2" charset="2"/>
              <a:buChar char="§"/>
            </a:pPr>
            <a:r>
              <a:rPr lang="en-US" smtClean="0"/>
              <a:t>Fourth level</a:t>
            </a:r>
          </a:p>
          <a:p>
            <a:pPr marL="228600" lvl="4" indent="-228600" algn="l" defTabSz="914400" rtl="0" eaLnBrk="1" latinLnBrk="0" hangingPunct="1">
              <a:lnSpc>
                <a:spcPct val="100000"/>
              </a:lnSpc>
              <a:spcBef>
                <a:spcPts val="500"/>
              </a:spcBef>
              <a:buFont typeface="Wingdings" panose="05000000000000000000" pitchFamily="2" charset="2"/>
              <a:buChar char="§"/>
            </a:pPr>
            <a:r>
              <a:rPr lang="en-US" smtClean="0"/>
              <a:t>Fifth level</a:t>
            </a:r>
            <a:endParaRPr lang="en-US" dirty="0"/>
          </a:p>
        </p:txBody>
      </p:sp>
      <p:sp>
        <p:nvSpPr>
          <p:cNvPr id="4" name="Content Placeholder 3"/>
          <p:cNvSpPr>
            <a:spLocks noGrp="1"/>
          </p:cNvSpPr>
          <p:nvPr>
            <p:ph sz="half" idx="2"/>
          </p:nvPr>
        </p:nvSpPr>
        <p:spPr>
          <a:xfrm>
            <a:off x="6172200" y="1371600"/>
            <a:ext cx="5410200" cy="4846320"/>
          </a:xfrm>
        </p:spPr>
        <p:txBody>
          <a:bodyPr/>
          <a:lstStyle>
            <a:lvl1pPr>
              <a:spcBef>
                <a:spcPts val="500"/>
              </a:spcBef>
              <a:defRPr/>
            </a:lvl1pPr>
            <a:lvl2pPr>
              <a:spcBef>
                <a:spcPts val="500"/>
              </a:spcBef>
              <a:defRPr/>
            </a:lvl2pPr>
            <a:lvl3pPr>
              <a:spcBef>
                <a:spcPts val="500"/>
              </a:spcBef>
              <a:defRPr/>
            </a:lvl3pPr>
            <a:lvl4pPr>
              <a:spcBef>
                <a:spcPts val="500"/>
              </a:spcBef>
              <a:defRPr/>
            </a:lvl4pPr>
            <a:lvl5pPr>
              <a:spcBef>
                <a:spcPts val="500"/>
              </a:spcBef>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103"/>
          <p:cNvSpPr>
            <a:spLocks noGrp="1" noChangeArrowheads="1"/>
          </p:cNvSpPr>
          <p:nvPr>
            <p:ph type="sldNum" sz="quarter" idx="10"/>
          </p:nvPr>
        </p:nvSpPr>
        <p:spPr>
          <a:xfrm>
            <a:off x="0" y="6423422"/>
            <a:ext cx="548640" cy="358378"/>
          </a:xfrm>
          <a:prstGeom prst="rect">
            <a:avLst/>
          </a:prstGeom>
        </p:spPr>
        <p:txBody>
          <a:bodyPr anchor="b"/>
          <a:lstStyle>
            <a:lvl1pPr algn="r">
              <a:defRPr sz="1400">
                <a:solidFill>
                  <a:schemeClr val="tx1">
                    <a:lumMod val="75000"/>
                    <a:lumOff val="25000"/>
                  </a:schemeClr>
                </a:solidFill>
              </a:defRPr>
            </a:lvl1pPr>
          </a:lstStyle>
          <a:p>
            <a:fld id="{3FB7B0BF-4C2A-430B-B427-4B210A416506}" type="slidenum">
              <a:rPr lang="en-US" smtClean="0"/>
              <a:pPr/>
              <a:t>‹#›</a:t>
            </a:fld>
            <a:endParaRPr lang="en-US" dirty="0"/>
          </a:p>
        </p:txBody>
      </p:sp>
    </p:spTree>
    <p:extLst>
      <p:ext uri="{BB962C8B-B14F-4D97-AF65-F5344CB8AC3E}">
        <p14:creationId xmlns:p14="http://schemas.microsoft.com/office/powerpoint/2010/main" val="416669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82880"/>
            <a:ext cx="10972800" cy="914400"/>
          </a:xfrm>
        </p:spPr>
        <p:txBody>
          <a:bodyPr/>
          <a:lstStyle/>
          <a:p>
            <a:r>
              <a:rPr lang="en-US" smtClean="0"/>
              <a:t>Click to edit Master title style</a:t>
            </a:r>
            <a:endParaRPr lang="en-US" dirty="0"/>
          </a:p>
        </p:txBody>
      </p:sp>
      <p:sp>
        <p:nvSpPr>
          <p:cNvPr id="4" name="Rectangle 103"/>
          <p:cNvSpPr>
            <a:spLocks noGrp="1" noChangeArrowheads="1"/>
          </p:cNvSpPr>
          <p:nvPr>
            <p:ph type="sldNum" sz="quarter" idx="10"/>
          </p:nvPr>
        </p:nvSpPr>
        <p:spPr>
          <a:xfrm>
            <a:off x="0" y="6423422"/>
            <a:ext cx="548640" cy="358378"/>
          </a:xfrm>
          <a:prstGeom prst="rect">
            <a:avLst/>
          </a:prstGeom>
        </p:spPr>
        <p:txBody>
          <a:bodyPr anchor="b"/>
          <a:lstStyle>
            <a:lvl1pPr algn="r">
              <a:defRPr sz="1400">
                <a:solidFill>
                  <a:schemeClr val="tx1">
                    <a:lumMod val="75000"/>
                    <a:lumOff val="25000"/>
                  </a:schemeClr>
                </a:solidFill>
              </a:defRPr>
            </a:lvl1pPr>
          </a:lstStyle>
          <a:p>
            <a:fld id="{3FB7B0BF-4C2A-430B-B427-4B210A416506}" type="slidenum">
              <a:rPr lang="en-US" smtClean="0"/>
              <a:pPr/>
              <a:t>‹#›</a:t>
            </a:fld>
            <a:endParaRPr lang="en-US" dirty="0"/>
          </a:p>
        </p:txBody>
      </p:sp>
    </p:spTree>
    <p:extLst>
      <p:ext uri="{BB962C8B-B14F-4D97-AF65-F5344CB8AC3E}">
        <p14:creationId xmlns:p14="http://schemas.microsoft.com/office/powerpoint/2010/main" val="3852115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2411" y="12408"/>
            <a:ext cx="11800989" cy="1282992"/>
          </a:xfrm>
          <a:prstGeom prst="rect">
            <a:avLst/>
          </a:prstGeom>
        </p:spPr>
      </p:pic>
      <p:sp>
        <p:nvSpPr>
          <p:cNvPr id="2" name="Title Placeholder 1"/>
          <p:cNvSpPr>
            <a:spLocks noGrp="1"/>
          </p:cNvSpPr>
          <p:nvPr>
            <p:ph type="title"/>
          </p:nvPr>
        </p:nvSpPr>
        <p:spPr>
          <a:xfrm>
            <a:off x="609600" y="182880"/>
            <a:ext cx="10972800" cy="914400"/>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371600"/>
            <a:ext cx="10972800" cy="484632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2065867" y="6502400"/>
            <a:ext cx="184731" cy="369332"/>
          </a:xfrm>
          <a:prstGeom prst="rect">
            <a:avLst/>
          </a:prstGeom>
          <a:noFill/>
        </p:spPr>
        <p:txBody>
          <a:bodyPr wrap="none" rtlCol="0">
            <a:spAutoFit/>
          </a:bodyPr>
          <a:lstStyle/>
          <a:p>
            <a:endParaRPr lang="en-US" dirty="0"/>
          </a:p>
        </p:txBody>
      </p:sp>
      <p:sp>
        <p:nvSpPr>
          <p:cNvPr id="14" name="Footer Placeholder 4"/>
          <p:cNvSpPr txBox="1">
            <a:spLocks/>
          </p:cNvSpPr>
          <p:nvPr/>
        </p:nvSpPr>
        <p:spPr>
          <a:xfrm>
            <a:off x="4038600" y="6492875"/>
            <a:ext cx="4114800" cy="365125"/>
          </a:xfrm>
          <a:prstGeom prst="rect">
            <a:avLst/>
          </a:prstGeom>
        </p:spPr>
        <p:txBody>
          <a:bodyPr vert="horz" lIns="91440" tIns="45720" rIns="91440" bIns="45720" rtlCol="0" anchor="ctr"/>
          <a:lstStyle>
            <a:lvl1pPr algn="ctr">
              <a:defRPr sz="800">
                <a:solidFill>
                  <a:schemeClr val="tx1"/>
                </a:solidFill>
                <a:latin typeface="+mn-lt"/>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chemeClr val="tx1"/>
                </a:solidFill>
                <a:effectLst/>
                <a:uLnTx/>
                <a:uFillTx/>
                <a:latin typeface="+mn-lt"/>
                <a:ea typeface="+mn-ea"/>
                <a:cs typeface="+mn-cs"/>
              </a:rPr>
              <a:t>Achronix Semiconductor Corporation </a:t>
            </a:r>
            <a:r>
              <a:rPr kumimoji="0" lang="en-US" sz="800" b="1" i="0" u="none" strike="noStrike" kern="1200" cap="none" spc="0" normalizeH="0" baseline="0" noProof="0" dirty="0" smtClean="0">
                <a:ln>
                  <a:noFill/>
                </a:ln>
                <a:solidFill>
                  <a:schemeClr val="tx1"/>
                </a:solidFill>
                <a:effectLst/>
                <a:uLnTx/>
                <a:uFillTx/>
                <a:latin typeface="+mn-lt"/>
                <a:ea typeface="+mn-ea"/>
                <a:cs typeface="+mn-cs"/>
              </a:rPr>
              <a:t>© 2019</a:t>
            </a:r>
            <a:endParaRPr kumimoji="0" lang="en-US" sz="800" b="1"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descr="ACHRONIX_full_logo_tagline_black_and_green_2018_large.png"/>
          <p:cNvPicPr>
            <a:picLocks noChangeAspect="1"/>
          </p:cNvPicPr>
          <p:nvPr/>
        </p:nvPicPr>
        <p:blipFill>
          <a:blip r:embed="rId8" cstate="print"/>
          <a:stretch>
            <a:fillRect/>
          </a:stretch>
        </p:blipFill>
        <p:spPr>
          <a:xfrm>
            <a:off x="10447286" y="6273800"/>
            <a:ext cx="1592314" cy="457200"/>
          </a:xfrm>
          <a:prstGeom prst="rect">
            <a:avLst/>
          </a:prstGeom>
        </p:spPr>
      </p:pic>
    </p:spTree>
    <p:extLst>
      <p:ext uri="{BB962C8B-B14F-4D97-AF65-F5344CB8AC3E}">
        <p14:creationId xmlns:p14="http://schemas.microsoft.com/office/powerpoint/2010/main" val="3030502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dt="0"/>
  <p:txStyles>
    <p:titleStyle>
      <a:lvl1pPr algn="l" defTabSz="914400" rtl="0" eaLnBrk="1" latinLnBrk="0" hangingPunct="1">
        <a:lnSpc>
          <a:spcPct val="90000"/>
        </a:lnSpc>
        <a:spcBef>
          <a:spcPct val="0"/>
        </a:spcBef>
        <a:buNone/>
        <a:defRPr sz="3000" b="1" kern="1200">
          <a:solidFill>
            <a:schemeClr val="tx1"/>
          </a:solidFill>
          <a:latin typeface="+mn-lt"/>
          <a:ea typeface="+mj-ea"/>
          <a:cs typeface="+mj-cs"/>
        </a:defRPr>
      </a:lvl1pPr>
    </p:titleStyle>
    <p:bodyStyle>
      <a:lvl1pPr marL="228600" indent="-228600" algn="l" defTabSz="914400" rtl="0" eaLnBrk="1" latinLnBrk="0" hangingPunct="1">
        <a:lnSpc>
          <a:spcPct val="100000"/>
        </a:lnSpc>
        <a:spcBef>
          <a:spcPts val="5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Calibri" panose="020F050202020403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n.wikipedia.org/wiki/Mirai_(malwar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Improve Hardware Assurance (</a:t>
            </a:r>
            <a:r>
              <a:rPr lang="en-US" dirty="0" err="1"/>
              <a:t>HwA</a:t>
            </a:r>
            <a:r>
              <a:rPr lang="en-US" dirty="0"/>
              <a:t>) using FPGA IP in your ASICs and </a:t>
            </a:r>
            <a:r>
              <a:rPr lang="en-US" dirty="0" err="1"/>
              <a:t>SoCs</a:t>
            </a:r>
            <a:endParaRPr lang="en-US" dirty="0"/>
          </a:p>
        </p:txBody>
      </p:sp>
      <p:sp>
        <p:nvSpPr>
          <p:cNvPr id="3" name="Subtitle 2"/>
          <p:cNvSpPr>
            <a:spLocks noGrp="1"/>
          </p:cNvSpPr>
          <p:nvPr>
            <p:ph type="subTitle" idx="1"/>
          </p:nvPr>
        </p:nvSpPr>
        <p:spPr/>
        <p:txBody>
          <a:bodyPr/>
          <a:lstStyle/>
          <a:p>
            <a:r>
              <a:rPr lang="en-US" dirty="0" smtClean="0"/>
              <a:t>DAC 2019</a:t>
            </a:r>
            <a:endParaRPr lang="en-US" dirty="0"/>
          </a:p>
        </p:txBody>
      </p:sp>
    </p:spTree>
    <p:extLst>
      <p:ext uri="{BB962C8B-B14F-4D97-AF65-F5344CB8AC3E}">
        <p14:creationId xmlns:p14="http://schemas.microsoft.com/office/powerpoint/2010/main" val="3015047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FPGA IP for Additional Hardware Resilience  </a:t>
            </a:r>
            <a:endParaRPr lang="en-US" sz="3200" dirty="0"/>
          </a:p>
        </p:txBody>
      </p:sp>
      <p:sp>
        <p:nvSpPr>
          <p:cNvPr id="3" name="Content Placeholder 2"/>
          <p:cNvSpPr>
            <a:spLocks noGrp="1"/>
          </p:cNvSpPr>
          <p:nvPr>
            <p:ph idx="1"/>
          </p:nvPr>
        </p:nvSpPr>
        <p:spPr/>
        <p:txBody>
          <a:bodyPr/>
          <a:lstStyle/>
          <a:p>
            <a:pPr marL="0" indent="0">
              <a:buNone/>
            </a:pPr>
            <a:r>
              <a:rPr lang="en-US" dirty="0" smtClean="0"/>
              <a:t>In addition to traditional security issues, </a:t>
            </a:r>
            <a:r>
              <a:rPr lang="en-US" dirty="0" err="1" smtClean="0"/>
              <a:t>reconfigurability</a:t>
            </a:r>
            <a:r>
              <a:rPr lang="en-US" dirty="0" smtClean="0"/>
              <a:t> provides a mechanism to address other issues</a:t>
            </a:r>
          </a:p>
          <a:p>
            <a:pPr marL="0" indent="0">
              <a:buNone/>
            </a:pPr>
            <a:endParaRPr lang="en-US" dirty="0" smtClean="0"/>
          </a:p>
          <a:p>
            <a:r>
              <a:rPr lang="en-US" b="1" dirty="0"/>
              <a:t>Quality Escape </a:t>
            </a:r>
            <a:r>
              <a:rPr lang="en-US" dirty="0"/>
              <a:t>– The introduction of product defects, deficiencies, vulnerabilities, or product inadequacies either by mistake or through negligence during the design, production, or post-production handling of a device or system that degrades the product's performance at any time over its entire life </a:t>
            </a:r>
            <a:r>
              <a:rPr lang="en-US" dirty="0" smtClean="0"/>
              <a:t>cycle</a:t>
            </a:r>
          </a:p>
          <a:p>
            <a:endParaRPr lang="en-US" dirty="0"/>
          </a:p>
          <a:p>
            <a:r>
              <a:rPr lang="en-US" b="1" dirty="0"/>
              <a:t>Reliability Failure </a:t>
            </a:r>
            <a:r>
              <a:rPr lang="en-US" dirty="0"/>
              <a:t>– Mission failure in the field caused by environmental factors, possibly factors that are unique to military and aerospace environments, such as particle strikes, device aging, hot-spots</a:t>
            </a:r>
            <a:r>
              <a:rPr lang="en-US" dirty="0" smtClean="0"/>
              <a:t>, </a:t>
            </a:r>
            <a:r>
              <a:rPr lang="en-US" dirty="0"/>
              <a:t>and numerous other hazards</a:t>
            </a:r>
          </a:p>
        </p:txBody>
      </p:sp>
      <p:sp>
        <p:nvSpPr>
          <p:cNvPr id="4" name="Slide Number Placeholder 3"/>
          <p:cNvSpPr>
            <a:spLocks noGrp="1"/>
          </p:cNvSpPr>
          <p:nvPr>
            <p:ph type="sldNum" sz="quarter" idx="10"/>
          </p:nvPr>
        </p:nvSpPr>
        <p:spPr/>
        <p:txBody>
          <a:bodyPr/>
          <a:lstStyle/>
          <a:p>
            <a:fld id="{3FB7B0BF-4C2A-430B-B427-4B210A416506}" type="slidenum">
              <a:rPr lang="en-US" smtClean="0"/>
              <a:pPr/>
              <a:t>10</a:t>
            </a:fld>
            <a:endParaRPr lang="en-US" dirty="0"/>
          </a:p>
        </p:txBody>
      </p:sp>
    </p:spTree>
    <p:extLst>
      <p:ext uri="{BB962C8B-B14F-4D97-AF65-F5344CB8AC3E}">
        <p14:creationId xmlns:p14="http://schemas.microsoft.com/office/powerpoint/2010/main" val="2034365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Securely Loading </a:t>
            </a:r>
            <a:r>
              <a:rPr lang="en-US" sz="3200" dirty="0" err="1" smtClean="0"/>
              <a:t>Bitstream</a:t>
            </a:r>
            <a:r>
              <a:rPr lang="en-US" sz="3200" dirty="0" smtClean="0"/>
              <a:t> into Embedded FPGA</a:t>
            </a:r>
            <a:endParaRPr lang="en-US" sz="3200" dirty="0"/>
          </a:p>
        </p:txBody>
      </p:sp>
      <p:sp>
        <p:nvSpPr>
          <p:cNvPr id="3" name="Content Placeholder 2"/>
          <p:cNvSpPr>
            <a:spLocks noGrp="1"/>
          </p:cNvSpPr>
          <p:nvPr>
            <p:ph idx="1"/>
          </p:nvPr>
        </p:nvSpPr>
        <p:spPr>
          <a:xfrm>
            <a:off x="609600" y="1371600"/>
            <a:ext cx="5083834" cy="4846320"/>
          </a:xfrm>
        </p:spPr>
        <p:txBody>
          <a:bodyPr/>
          <a:lstStyle/>
          <a:p>
            <a:pPr marL="0" indent="0">
              <a:buNone/>
            </a:pPr>
            <a:r>
              <a:rPr lang="en-US" dirty="0" smtClean="0"/>
              <a:t>Embedded FPGA must be ultra-secure if they are going to hold the critical IP</a:t>
            </a:r>
          </a:p>
          <a:p>
            <a:r>
              <a:rPr lang="en-US" dirty="0" smtClean="0"/>
              <a:t>Strong encryption of </a:t>
            </a:r>
            <a:r>
              <a:rPr lang="en-US" dirty="0" err="1" smtClean="0"/>
              <a:t>bitstreams</a:t>
            </a:r>
            <a:r>
              <a:rPr lang="en-US" dirty="0" smtClean="0"/>
              <a:t> (designs) to protect the IP</a:t>
            </a:r>
          </a:p>
          <a:p>
            <a:r>
              <a:rPr lang="en-US" dirty="0" smtClean="0"/>
              <a:t>Strong authentication to only load </a:t>
            </a:r>
            <a:r>
              <a:rPr lang="en-US" dirty="0" err="1" smtClean="0"/>
              <a:t>bitstreams</a:t>
            </a:r>
            <a:r>
              <a:rPr lang="en-US" dirty="0" smtClean="0"/>
              <a:t> (designs) signed by trusted source</a:t>
            </a:r>
          </a:p>
          <a:p>
            <a:r>
              <a:rPr lang="en-US" dirty="0" smtClean="0"/>
              <a:t>Trusted key store based on Physically </a:t>
            </a:r>
            <a:r>
              <a:rPr lang="en-US" dirty="0" err="1" smtClean="0"/>
              <a:t>Unclonable</a:t>
            </a:r>
            <a:r>
              <a:rPr lang="en-US" dirty="0" smtClean="0"/>
              <a:t> Functions</a:t>
            </a:r>
          </a:p>
          <a:p>
            <a:endParaRPr lang="en-US" dirty="0"/>
          </a:p>
          <a:p>
            <a:pPr marL="0" indent="0">
              <a:buNone/>
            </a:pPr>
            <a:r>
              <a:rPr lang="en-US" dirty="0" smtClean="0"/>
              <a:t>Embedded FPGA supplier can provide </a:t>
            </a:r>
            <a:r>
              <a:rPr lang="en-US" dirty="0" err="1" smtClean="0"/>
              <a:t>bitstream</a:t>
            </a:r>
            <a:r>
              <a:rPr lang="en-US" dirty="0" smtClean="0"/>
              <a:t> security integrated in the </a:t>
            </a:r>
            <a:r>
              <a:rPr lang="en-US" dirty="0" err="1" smtClean="0"/>
              <a:t>eFPGA</a:t>
            </a:r>
            <a:r>
              <a:rPr lang="en-US" dirty="0" smtClean="0"/>
              <a:t> IP block or </a:t>
            </a:r>
            <a:r>
              <a:rPr lang="en-US" dirty="0" err="1" smtClean="0"/>
              <a:t>SoC</a:t>
            </a:r>
            <a:r>
              <a:rPr lang="en-US" dirty="0" smtClean="0"/>
              <a:t> developer can use their own hardware root of trust and security architecture</a:t>
            </a:r>
          </a:p>
          <a:p>
            <a:pPr lvl="1"/>
            <a:endParaRPr lang="en-US"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11</a:t>
            </a:fld>
            <a:endParaRPr lang="en-US" dirty="0"/>
          </a:p>
        </p:txBody>
      </p:sp>
      <p:pic>
        <p:nvPicPr>
          <p:cNvPr id="5" name="Picture 4"/>
          <p:cNvPicPr>
            <a:picLocks noChangeAspect="1"/>
          </p:cNvPicPr>
          <p:nvPr/>
        </p:nvPicPr>
        <p:blipFill>
          <a:blip r:embed="rId2"/>
          <a:stretch>
            <a:fillRect/>
          </a:stretch>
        </p:blipFill>
        <p:spPr>
          <a:xfrm>
            <a:off x="6061866" y="1160040"/>
            <a:ext cx="5468401" cy="5203000"/>
          </a:xfrm>
          <a:prstGeom prst="rect">
            <a:avLst/>
          </a:prstGeom>
        </p:spPr>
      </p:pic>
    </p:spTree>
    <p:extLst>
      <p:ext uri="{BB962C8B-B14F-4D97-AF65-F5344CB8AC3E}">
        <p14:creationId xmlns:p14="http://schemas.microsoft.com/office/powerpoint/2010/main" val="23220022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Authors</a:t>
            </a:r>
            <a:endParaRPr lang="en-US" dirty="0"/>
          </a:p>
        </p:txBody>
      </p:sp>
      <p:sp>
        <p:nvSpPr>
          <p:cNvPr id="3" name="Content Placeholder 2"/>
          <p:cNvSpPr>
            <a:spLocks noGrp="1"/>
          </p:cNvSpPr>
          <p:nvPr>
            <p:ph idx="1"/>
          </p:nvPr>
        </p:nvSpPr>
        <p:spPr/>
        <p:txBody>
          <a:bodyPr/>
          <a:lstStyle/>
          <a:p>
            <a:r>
              <a:rPr lang="en-US" dirty="0"/>
              <a:t>Raymond </a:t>
            </a:r>
            <a:r>
              <a:rPr lang="en-US" dirty="0" smtClean="0"/>
              <a:t>Nijssen</a:t>
            </a:r>
            <a:br>
              <a:rPr lang="en-US" dirty="0" smtClean="0"/>
            </a:br>
            <a:r>
              <a:rPr lang="en-US" dirty="0" smtClean="0"/>
              <a:t>VP </a:t>
            </a:r>
            <a:r>
              <a:rPr lang="en-US" dirty="0"/>
              <a:t>of Systems </a:t>
            </a:r>
            <a:r>
              <a:rPr lang="en-US" dirty="0" smtClean="0"/>
              <a:t>Engineering</a:t>
            </a:r>
            <a:br>
              <a:rPr lang="en-US" dirty="0" smtClean="0"/>
            </a:br>
            <a:r>
              <a:rPr lang="en-US" dirty="0" smtClean="0"/>
              <a:t>raymond@achronix.com</a:t>
            </a:r>
          </a:p>
          <a:p>
            <a:endParaRPr lang="en-US" dirty="0"/>
          </a:p>
          <a:p>
            <a:r>
              <a:rPr lang="en-US" dirty="0"/>
              <a:t>Quinn </a:t>
            </a:r>
            <a:r>
              <a:rPr lang="en-US" dirty="0" smtClean="0"/>
              <a:t>Jacobson</a:t>
            </a:r>
            <a:br>
              <a:rPr lang="en-US" dirty="0" smtClean="0"/>
            </a:br>
            <a:r>
              <a:rPr lang="en-US" dirty="0" smtClean="0"/>
              <a:t>Strategic Architect</a:t>
            </a:r>
            <a:br>
              <a:rPr lang="en-US" dirty="0" smtClean="0"/>
            </a:br>
            <a:r>
              <a:rPr lang="en-US" dirty="0" smtClean="0"/>
              <a:t>quinnjacobson@achronix.com</a:t>
            </a:r>
          </a:p>
          <a:p>
            <a:endParaRPr lang="en-US" dirty="0"/>
          </a:p>
          <a:p>
            <a:r>
              <a:rPr lang="en-US" dirty="0"/>
              <a:t>Steve </a:t>
            </a:r>
            <a:r>
              <a:rPr lang="en-US" dirty="0" smtClean="0"/>
              <a:t>Mensor</a:t>
            </a:r>
            <a:br>
              <a:rPr lang="en-US" dirty="0" smtClean="0"/>
            </a:br>
            <a:r>
              <a:rPr lang="en-US" dirty="0" smtClean="0"/>
              <a:t>VP </a:t>
            </a:r>
            <a:r>
              <a:rPr lang="en-US" dirty="0"/>
              <a:t>of </a:t>
            </a:r>
            <a:r>
              <a:rPr lang="en-US" dirty="0" smtClean="0"/>
              <a:t>Marketing</a:t>
            </a:r>
            <a:br>
              <a:rPr lang="en-US" dirty="0" smtClean="0"/>
            </a:br>
            <a:r>
              <a:rPr lang="en-US" dirty="0" smtClean="0"/>
              <a:t>steve.mensor@achronix.com</a:t>
            </a:r>
            <a:endParaRPr lang="en-US" dirty="0"/>
          </a:p>
          <a:p>
            <a:endParaRPr lang="en-US"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12</a:t>
            </a:fld>
            <a:endParaRPr lang="en-US" dirty="0"/>
          </a:p>
        </p:txBody>
      </p:sp>
    </p:spTree>
    <p:extLst>
      <p:ext uri="{BB962C8B-B14F-4D97-AF65-F5344CB8AC3E}">
        <p14:creationId xmlns:p14="http://schemas.microsoft.com/office/powerpoint/2010/main" val="4344908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Hardware Assurance is Critical for ASICs and </a:t>
            </a:r>
            <a:r>
              <a:rPr lang="en-US" sz="3200" dirty="0" err="1" smtClean="0"/>
              <a:t>SoCs</a:t>
            </a:r>
            <a:endParaRPr lang="en-US" sz="3200" dirty="0"/>
          </a:p>
        </p:txBody>
      </p:sp>
      <p:sp>
        <p:nvSpPr>
          <p:cNvPr id="3" name="Content Placeholder 2"/>
          <p:cNvSpPr>
            <a:spLocks noGrp="1"/>
          </p:cNvSpPr>
          <p:nvPr>
            <p:ph idx="1"/>
          </p:nvPr>
        </p:nvSpPr>
        <p:spPr/>
        <p:txBody>
          <a:bodyPr>
            <a:noAutofit/>
          </a:bodyPr>
          <a:lstStyle/>
          <a:p>
            <a:r>
              <a:rPr lang="en-US" sz="2400" dirty="0" smtClean="0"/>
              <a:t>Everyone has their own reason</a:t>
            </a:r>
          </a:p>
          <a:p>
            <a:pPr lvl="1"/>
            <a:r>
              <a:rPr lang="en-US" sz="2000" dirty="0" smtClean="0"/>
              <a:t>Creating components for defense</a:t>
            </a:r>
          </a:p>
          <a:p>
            <a:pPr lvl="1"/>
            <a:r>
              <a:rPr lang="en-US" sz="2000" dirty="0" smtClean="0"/>
              <a:t>Creating component for critical infrastructure</a:t>
            </a:r>
          </a:p>
          <a:p>
            <a:pPr lvl="1"/>
            <a:r>
              <a:rPr lang="en-US" sz="2000" dirty="0" smtClean="0"/>
              <a:t>Protecting the valuable IP of the company</a:t>
            </a:r>
          </a:p>
          <a:p>
            <a:pPr lvl="1"/>
            <a:r>
              <a:rPr lang="en-US" sz="2000" dirty="0" smtClean="0"/>
              <a:t>Protecting the revenue stream of the company from counterfeits</a:t>
            </a:r>
          </a:p>
          <a:p>
            <a:pPr lvl="1"/>
            <a:r>
              <a:rPr lang="en-US" sz="2000" dirty="0" smtClean="0"/>
              <a:t>. . . </a:t>
            </a:r>
          </a:p>
          <a:p>
            <a:r>
              <a:rPr lang="en-US" sz="2400" dirty="0" smtClean="0"/>
              <a:t>But the challenges are the same</a:t>
            </a:r>
          </a:p>
          <a:p>
            <a:pPr lvl="1"/>
            <a:r>
              <a:rPr lang="en-US" sz="2000" b="1" dirty="0" smtClean="0"/>
              <a:t>Fraudulent Products</a:t>
            </a:r>
            <a:r>
              <a:rPr lang="en-US" sz="2000" dirty="0" smtClean="0"/>
              <a:t>: Cloning, Counterfeiting, re-cycling, overproduction</a:t>
            </a:r>
          </a:p>
          <a:p>
            <a:pPr lvl="1"/>
            <a:r>
              <a:rPr lang="en-US" sz="2000" b="1" dirty="0" smtClean="0"/>
              <a:t>Malicious Insertion</a:t>
            </a:r>
            <a:r>
              <a:rPr lang="en-US" sz="2000" dirty="0" smtClean="0"/>
              <a:t>: logic </a:t>
            </a:r>
            <a:r>
              <a:rPr lang="en-US" sz="2000" dirty="0"/>
              <a:t>bombs, Trojan </a:t>
            </a:r>
            <a:r>
              <a:rPr lang="en-US" sz="2000" dirty="0" smtClean="0"/>
              <a:t>kill switches, back </a:t>
            </a:r>
            <a:r>
              <a:rPr lang="en-US" sz="2000" dirty="0"/>
              <a:t>doors </a:t>
            </a:r>
            <a:endParaRPr lang="en-US" sz="2000" dirty="0" smtClean="0"/>
          </a:p>
          <a:p>
            <a:pPr lvl="1"/>
            <a:r>
              <a:rPr lang="en-US" sz="2000" b="1" dirty="0" smtClean="0"/>
              <a:t>Tampering</a:t>
            </a:r>
            <a:r>
              <a:rPr lang="en-US" sz="2000" dirty="0" smtClean="0"/>
              <a:t>: reverse engineering, side-channel scanning</a:t>
            </a:r>
          </a:p>
          <a:p>
            <a:pPr lvl="1"/>
            <a:r>
              <a:rPr lang="en-US" sz="2000" b="1" dirty="0" smtClean="0"/>
              <a:t>Emerging Threats</a:t>
            </a:r>
            <a:r>
              <a:rPr lang="en-US" sz="2000" dirty="0" smtClean="0"/>
              <a:t>: new security attacks, new side-channel attacks, new vulnerability exploits</a:t>
            </a:r>
          </a:p>
          <a:p>
            <a:pPr lvl="1"/>
            <a:endParaRPr lang="en-US" sz="2000" dirty="0" smtClean="0"/>
          </a:p>
          <a:p>
            <a:pPr lvl="1"/>
            <a:endParaRPr lang="en-US" sz="2000"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2</a:t>
            </a:fld>
            <a:endParaRPr lang="en-US" dirty="0"/>
          </a:p>
        </p:txBody>
      </p:sp>
    </p:spTree>
    <p:extLst>
      <p:ext uri="{BB962C8B-B14F-4D97-AF65-F5344CB8AC3E}">
        <p14:creationId xmlns:p14="http://schemas.microsoft.com/office/powerpoint/2010/main" val="40126266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Motivation 1/2</a:t>
            </a:r>
            <a:endParaRPr lang="en-US" sz="3200" dirty="0"/>
          </a:p>
        </p:txBody>
      </p:sp>
      <p:sp>
        <p:nvSpPr>
          <p:cNvPr id="3" name="Content Placeholder 2"/>
          <p:cNvSpPr>
            <a:spLocks noGrp="1"/>
          </p:cNvSpPr>
          <p:nvPr>
            <p:ph idx="1"/>
          </p:nvPr>
        </p:nvSpPr>
        <p:spPr>
          <a:xfrm>
            <a:off x="609600" y="1193800"/>
            <a:ext cx="10972800" cy="5334000"/>
          </a:xfrm>
        </p:spPr>
        <p:txBody>
          <a:bodyPr>
            <a:normAutofit/>
          </a:bodyPr>
          <a:lstStyle/>
          <a:p>
            <a:r>
              <a:rPr lang="en-US" dirty="0" smtClean="0"/>
              <a:t>Critical Hardware Failures Leading to Security Breaches</a:t>
            </a:r>
          </a:p>
          <a:p>
            <a:pPr lvl="1"/>
            <a:r>
              <a:rPr lang="en-US" b="1" dirty="0" err="1" smtClean="0"/>
              <a:t>Spectre</a:t>
            </a:r>
            <a:r>
              <a:rPr lang="en-US" b="1" dirty="0"/>
              <a:t> and Meltdown: </a:t>
            </a:r>
            <a:r>
              <a:rPr lang="en-US" dirty="0" err="1"/>
              <a:t>Spectre</a:t>
            </a:r>
            <a:r>
              <a:rPr lang="en-US" dirty="0"/>
              <a:t> and Meltdown are </a:t>
            </a:r>
            <a:r>
              <a:rPr lang="en-US" dirty="0" smtClean="0"/>
              <a:t>a </a:t>
            </a:r>
            <a:r>
              <a:rPr lang="en-US" dirty="0"/>
              <a:t>trio of variations on a </a:t>
            </a:r>
            <a:r>
              <a:rPr lang="en-US" dirty="0" smtClean="0"/>
              <a:t>speculative execution vulnerability </a:t>
            </a:r>
            <a:r>
              <a:rPr lang="en-US" dirty="0"/>
              <a:t>that affects nearly every </a:t>
            </a:r>
            <a:r>
              <a:rPr lang="en-US" dirty="0" smtClean="0"/>
              <a:t>microprocessor-based </a:t>
            </a:r>
            <a:r>
              <a:rPr lang="en-US" dirty="0"/>
              <a:t>chip manufactured in the last 20 years. The fundamental vulnerability exists at the hardware level and cannot be </a:t>
            </a:r>
            <a:r>
              <a:rPr lang="en-US" dirty="0" smtClean="0"/>
              <a:t>patched although there are software workarounds. But these workarounds hurt performance. </a:t>
            </a:r>
            <a:r>
              <a:rPr lang="en-US" dirty="0"/>
              <a:t>The flaws are so fundamental and widespread that security researchers are calling them catastrophic. </a:t>
            </a:r>
            <a:r>
              <a:rPr lang="en-US" dirty="0" smtClean="0"/>
              <a:t>If </a:t>
            </a:r>
            <a:r>
              <a:rPr lang="en-US" dirty="0"/>
              <a:t>exploited, </a:t>
            </a:r>
            <a:r>
              <a:rPr lang="en-US" dirty="0" smtClean="0"/>
              <a:t>attackers can </a:t>
            </a:r>
            <a:r>
              <a:rPr lang="en-US" dirty="0"/>
              <a:t>get access to data previously considered completely protected.</a:t>
            </a:r>
            <a:endParaRPr lang="en-US" dirty="0" smtClean="0"/>
          </a:p>
          <a:p>
            <a:r>
              <a:rPr lang="en-US" dirty="0" smtClean="0"/>
              <a:t>Critical Loss of Public </a:t>
            </a:r>
            <a:r>
              <a:rPr lang="en-US" dirty="0"/>
              <a:t>C</a:t>
            </a:r>
            <a:r>
              <a:rPr lang="en-US" dirty="0" smtClean="0"/>
              <a:t>ommunications </a:t>
            </a:r>
            <a:r>
              <a:rPr lang="en-US" dirty="0"/>
              <a:t>S</a:t>
            </a:r>
            <a:r>
              <a:rPr lang="en-US" dirty="0" smtClean="0"/>
              <a:t>ervices</a:t>
            </a:r>
          </a:p>
          <a:p>
            <a:pPr lvl="1"/>
            <a:r>
              <a:rPr lang="en-US" b="1" dirty="0" smtClean="0"/>
              <a:t>Paradise </a:t>
            </a:r>
            <a:r>
              <a:rPr lang="en-US" b="1" dirty="0"/>
              <a:t>fire: </a:t>
            </a:r>
            <a:r>
              <a:rPr lang="en-US" dirty="0"/>
              <a:t>The Santa Clara County Central Fire Protection District says a communications vehicle it dispatched to the Mendocino Complex, the largest wildfire in California’s history, was rendered essentially useless after Verizon reduced data speeds to a fraction of what firefighters needed</a:t>
            </a:r>
            <a:r>
              <a:rPr lang="en-US" dirty="0" smtClean="0"/>
              <a:t>. In this case, the loss of public communications was not the result of a security breach, but it easily could have been.</a:t>
            </a:r>
          </a:p>
        </p:txBody>
      </p:sp>
      <p:sp>
        <p:nvSpPr>
          <p:cNvPr id="4" name="Slide Number Placeholder 3"/>
          <p:cNvSpPr>
            <a:spLocks noGrp="1"/>
          </p:cNvSpPr>
          <p:nvPr>
            <p:ph type="sldNum" sz="quarter" idx="10"/>
          </p:nvPr>
        </p:nvSpPr>
        <p:spPr/>
        <p:txBody>
          <a:bodyPr/>
          <a:lstStyle/>
          <a:p>
            <a:fld id="{3FB7B0BF-4C2A-430B-B427-4B210A416506}" type="slidenum">
              <a:rPr lang="en-US" smtClean="0"/>
              <a:pPr/>
              <a:t>3</a:t>
            </a:fld>
            <a:endParaRPr lang="en-US" dirty="0"/>
          </a:p>
        </p:txBody>
      </p:sp>
    </p:spTree>
    <p:extLst>
      <p:ext uri="{BB962C8B-B14F-4D97-AF65-F5344CB8AC3E}">
        <p14:creationId xmlns:p14="http://schemas.microsoft.com/office/powerpoint/2010/main" val="1454496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Motivation 2/2</a:t>
            </a:r>
            <a:endParaRPr lang="en-US" sz="3200" dirty="0"/>
          </a:p>
        </p:txBody>
      </p:sp>
      <p:sp>
        <p:nvSpPr>
          <p:cNvPr id="3" name="Content Placeholder 2"/>
          <p:cNvSpPr>
            <a:spLocks noGrp="1"/>
          </p:cNvSpPr>
          <p:nvPr>
            <p:ph idx="1"/>
          </p:nvPr>
        </p:nvSpPr>
        <p:spPr>
          <a:xfrm>
            <a:off x="609600" y="1193800"/>
            <a:ext cx="10972800" cy="5334000"/>
          </a:xfrm>
        </p:spPr>
        <p:txBody>
          <a:bodyPr>
            <a:normAutofit/>
          </a:bodyPr>
          <a:lstStyle/>
          <a:p>
            <a:r>
              <a:rPr lang="en-US" dirty="0" smtClean="0"/>
              <a:t>Critical Security </a:t>
            </a:r>
            <a:r>
              <a:rPr lang="en-US" dirty="0"/>
              <a:t>F</a:t>
            </a:r>
            <a:r>
              <a:rPr lang="en-US" dirty="0" smtClean="0"/>
              <a:t>ailures</a:t>
            </a:r>
          </a:p>
          <a:p>
            <a:pPr lvl="1"/>
            <a:r>
              <a:rPr lang="en-US" b="1" dirty="0" err="1">
                <a:hlinkClick r:id="rId2"/>
              </a:rPr>
              <a:t>Mirai</a:t>
            </a:r>
            <a:r>
              <a:rPr lang="en-US" b="1" dirty="0"/>
              <a:t> botnet </a:t>
            </a:r>
            <a:r>
              <a:rPr lang="en-US" b="1" dirty="0" smtClean="0"/>
              <a:t>caper: </a:t>
            </a:r>
            <a:r>
              <a:rPr lang="en-US" dirty="0" smtClean="0"/>
              <a:t>Internet </a:t>
            </a:r>
            <a:r>
              <a:rPr lang="en-US" dirty="0"/>
              <a:t>service in the northeastern US </a:t>
            </a:r>
            <a:r>
              <a:rPr lang="en-US" dirty="0" smtClean="0"/>
              <a:t>was nearly shut down in </a:t>
            </a:r>
            <a:r>
              <a:rPr lang="en-US" dirty="0"/>
              <a:t>October, 2016 through a </a:t>
            </a:r>
            <a:r>
              <a:rPr lang="en-US" dirty="0" err="1"/>
              <a:t>DDoS</a:t>
            </a:r>
            <a:r>
              <a:rPr lang="en-US" dirty="0"/>
              <a:t> (distributed denial of service) attack. </a:t>
            </a:r>
            <a:r>
              <a:rPr lang="en-US" dirty="0" err="1" smtClean="0"/>
              <a:t>Mirai</a:t>
            </a:r>
            <a:r>
              <a:rPr lang="en-US" dirty="0" smtClean="0"/>
              <a:t> </a:t>
            </a:r>
            <a:r>
              <a:rPr lang="en-US" dirty="0"/>
              <a:t>malware turns networked </a:t>
            </a:r>
            <a:r>
              <a:rPr lang="en-US" dirty="0" smtClean="0"/>
              <a:t>Linux devices into </a:t>
            </a:r>
            <a:r>
              <a:rPr lang="en-US" dirty="0"/>
              <a:t>remotely controlled “bots” by identifying vulnerable </a:t>
            </a:r>
            <a:r>
              <a:rPr lang="en-US" dirty="0" err="1"/>
              <a:t>IoT</a:t>
            </a:r>
            <a:r>
              <a:rPr lang="en-US" dirty="0"/>
              <a:t> </a:t>
            </a:r>
            <a:r>
              <a:rPr lang="en-US" dirty="0" smtClean="0"/>
              <a:t>devices, breaking </a:t>
            </a:r>
            <a:r>
              <a:rPr lang="en-US" dirty="0"/>
              <a:t>into </a:t>
            </a:r>
            <a:r>
              <a:rPr lang="en-US" dirty="0" smtClean="0"/>
              <a:t>them, and infecting </a:t>
            </a:r>
            <a:r>
              <a:rPr lang="en-US" dirty="0"/>
              <a:t>them with </a:t>
            </a:r>
            <a:r>
              <a:rPr lang="en-US" dirty="0" smtClean="0"/>
              <a:t>malware. In </a:t>
            </a:r>
            <a:r>
              <a:rPr lang="en-US" dirty="0"/>
              <a:t>this particular example, </a:t>
            </a:r>
            <a:r>
              <a:rPr lang="en-US" dirty="0" smtClean="0"/>
              <a:t>infected </a:t>
            </a:r>
            <a:r>
              <a:rPr lang="en-US" dirty="0" err="1"/>
              <a:t>IoT</a:t>
            </a:r>
            <a:r>
              <a:rPr lang="en-US" dirty="0"/>
              <a:t> hosts included printers, IP cameras, residential gateways, and baby monitors. </a:t>
            </a:r>
            <a:r>
              <a:rPr lang="en-US" dirty="0" smtClean="0"/>
              <a:t>The </a:t>
            </a:r>
            <a:r>
              <a:rPr lang="en-US" dirty="0"/>
              <a:t>resulting </a:t>
            </a:r>
            <a:r>
              <a:rPr lang="en-US" dirty="0" err="1"/>
              <a:t>DDoS</a:t>
            </a:r>
            <a:r>
              <a:rPr lang="en-US" dirty="0"/>
              <a:t> attack shut down more than 70 </a:t>
            </a:r>
            <a:r>
              <a:rPr lang="en-US" dirty="0" smtClean="0"/>
              <a:t>major Web </a:t>
            </a:r>
            <a:r>
              <a:rPr lang="en-US" dirty="0"/>
              <a:t>sites including </a:t>
            </a:r>
            <a:r>
              <a:rPr lang="en-US" dirty="0" err="1"/>
              <a:t>Airbnb</a:t>
            </a:r>
            <a:r>
              <a:rPr lang="en-US" dirty="0"/>
              <a:t>, Amazon, CNN, Comcast, </a:t>
            </a:r>
            <a:r>
              <a:rPr lang="en-US" dirty="0" err="1"/>
              <a:t>DirectTV</a:t>
            </a:r>
            <a:r>
              <a:rPr lang="en-US" dirty="0"/>
              <a:t>, </a:t>
            </a:r>
            <a:r>
              <a:rPr lang="en-US" dirty="0" err="1"/>
              <a:t>github</a:t>
            </a:r>
            <a:r>
              <a:rPr lang="en-US" dirty="0"/>
              <a:t>, HBO, Netflix, Starbucks, Twitter, Verizon, and Yelp</a:t>
            </a:r>
            <a:r>
              <a:rPr lang="en-US" dirty="0" smtClean="0"/>
              <a:t>.</a:t>
            </a:r>
          </a:p>
          <a:p>
            <a:r>
              <a:rPr lang="en-US" dirty="0" smtClean="0"/>
              <a:t>Creepy Security Failures</a:t>
            </a:r>
          </a:p>
          <a:p>
            <a:pPr lvl="1"/>
            <a:r>
              <a:rPr lang="en-US" b="1" dirty="0"/>
              <a:t>Video baby </a:t>
            </a:r>
            <a:r>
              <a:rPr lang="en-US" b="1" dirty="0" smtClean="0"/>
              <a:t>monitor hacks: </a:t>
            </a:r>
            <a:r>
              <a:rPr lang="en-US" dirty="0" smtClean="0"/>
              <a:t>While </a:t>
            </a:r>
            <a:r>
              <a:rPr lang="en-US" dirty="0"/>
              <a:t>capable of operating on the public internet, </a:t>
            </a:r>
            <a:r>
              <a:rPr lang="en-US" dirty="0" smtClean="0"/>
              <a:t>baby monitors are almost </a:t>
            </a:r>
            <a:r>
              <a:rPr lang="en-US" dirty="0"/>
              <a:t>never intended to be reachable externally. </a:t>
            </a:r>
            <a:r>
              <a:rPr lang="en-US" dirty="0" smtClean="0"/>
              <a:t>However, researchers </a:t>
            </a:r>
            <a:r>
              <a:rPr lang="en-US" dirty="0"/>
              <a:t>from security consultancy Rapid7 found seven devices were susceptible to straightforward attacks, “trivial” to any competent hacker. </a:t>
            </a:r>
            <a:r>
              <a:rPr lang="en-US" dirty="0" smtClean="0"/>
              <a:t>There have been multiple hacking attacks on baby </a:t>
            </a:r>
            <a:r>
              <a:rPr lang="en-US" dirty="0"/>
              <a:t>monitors in recent years. In 2013 and 2014, it </a:t>
            </a:r>
            <a:r>
              <a:rPr lang="en-US" dirty="0" smtClean="0"/>
              <a:t>appears </a:t>
            </a:r>
            <a:r>
              <a:rPr lang="en-US" dirty="0"/>
              <a:t>the same man had found a way </a:t>
            </a:r>
            <a:r>
              <a:rPr lang="en-US" dirty="0" smtClean="0"/>
              <a:t>to </a:t>
            </a:r>
            <a:r>
              <a:rPr lang="en-US" dirty="0"/>
              <a:t>hurl abuse at babies and their </a:t>
            </a:r>
            <a:r>
              <a:rPr lang="en-US" dirty="0" smtClean="0"/>
              <a:t>parents through </a:t>
            </a:r>
            <a:r>
              <a:rPr lang="en-US" dirty="0" err="1"/>
              <a:t>Foscam</a:t>
            </a:r>
            <a:r>
              <a:rPr lang="en-US" dirty="0"/>
              <a:t> </a:t>
            </a:r>
            <a:r>
              <a:rPr lang="en-US" dirty="0" smtClean="0"/>
              <a:t>baby monitors.</a:t>
            </a:r>
          </a:p>
        </p:txBody>
      </p:sp>
      <p:sp>
        <p:nvSpPr>
          <p:cNvPr id="4" name="Slide Number Placeholder 3"/>
          <p:cNvSpPr>
            <a:spLocks noGrp="1"/>
          </p:cNvSpPr>
          <p:nvPr>
            <p:ph type="sldNum" sz="quarter" idx="10"/>
          </p:nvPr>
        </p:nvSpPr>
        <p:spPr/>
        <p:txBody>
          <a:bodyPr/>
          <a:lstStyle/>
          <a:p>
            <a:fld id="{3FB7B0BF-4C2A-430B-B427-4B210A416506}" type="slidenum">
              <a:rPr lang="en-US" smtClean="0"/>
              <a:pPr/>
              <a:t>4</a:t>
            </a:fld>
            <a:endParaRPr lang="en-US" dirty="0"/>
          </a:p>
        </p:txBody>
      </p:sp>
    </p:spTree>
    <p:extLst>
      <p:ext uri="{BB962C8B-B14F-4D97-AF65-F5344CB8AC3E}">
        <p14:creationId xmlns:p14="http://schemas.microsoft.com/office/powerpoint/2010/main" val="1475882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FPGA </a:t>
            </a:r>
            <a:r>
              <a:rPr lang="en-US" sz="3200" dirty="0"/>
              <a:t>IP for Hardware Assurance </a:t>
            </a:r>
            <a:endParaRPr lang="en-US" sz="3200" dirty="0">
              <a:latin typeface="Calibri" pitchFamily="34" charset="0"/>
            </a:endParaRPr>
          </a:p>
        </p:txBody>
      </p:sp>
      <p:sp>
        <p:nvSpPr>
          <p:cNvPr id="4" name="Slide Number Placeholder 3"/>
          <p:cNvSpPr>
            <a:spLocks noGrp="1"/>
          </p:cNvSpPr>
          <p:nvPr>
            <p:ph type="sldNum" sz="quarter" idx="10"/>
          </p:nvPr>
        </p:nvSpPr>
        <p:spPr/>
        <p:txBody>
          <a:bodyPr/>
          <a:lstStyle/>
          <a:p>
            <a:fld id="{3FB7B0BF-4C2A-430B-B427-4B210A416506}" type="slidenum">
              <a:rPr lang="en-US" smtClean="0"/>
              <a:pPr/>
              <a:t>5</a:t>
            </a:fld>
            <a:endParaRPr lang="en-US"/>
          </a:p>
        </p:txBody>
      </p:sp>
      <p:grpSp>
        <p:nvGrpSpPr>
          <p:cNvPr id="9" name="Group 8"/>
          <p:cNvGrpSpPr/>
          <p:nvPr/>
        </p:nvGrpSpPr>
        <p:grpSpPr>
          <a:xfrm>
            <a:off x="609600" y="1476089"/>
            <a:ext cx="11176000" cy="4760279"/>
            <a:chOff x="457200" y="1107066"/>
            <a:chExt cx="8382000" cy="3570209"/>
          </a:xfrm>
        </p:grpSpPr>
        <p:grpSp>
          <p:nvGrpSpPr>
            <p:cNvPr id="8" name="Group 7"/>
            <p:cNvGrpSpPr/>
            <p:nvPr/>
          </p:nvGrpSpPr>
          <p:grpSpPr>
            <a:xfrm>
              <a:off x="4648200" y="1107066"/>
              <a:ext cx="4191000" cy="3429000"/>
              <a:chOff x="4648200" y="1107066"/>
              <a:chExt cx="4191000" cy="3429000"/>
            </a:xfrm>
          </p:grpSpPr>
          <p:grpSp>
            <p:nvGrpSpPr>
              <p:cNvPr id="3" name="Group 117"/>
              <p:cNvGrpSpPr/>
              <p:nvPr/>
            </p:nvGrpSpPr>
            <p:grpSpPr>
              <a:xfrm>
                <a:off x="4648200" y="1107066"/>
                <a:ext cx="4191000" cy="3429000"/>
                <a:chOff x="4648200" y="1251846"/>
                <a:chExt cx="4191000" cy="3429000"/>
              </a:xfrm>
            </p:grpSpPr>
            <p:sp>
              <p:nvSpPr>
                <p:cNvPr id="55" name="Rectangle 54"/>
                <p:cNvSpPr/>
                <p:nvPr/>
              </p:nvSpPr>
              <p:spPr bwMode="auto">
                <a:xfrm>
                  <a:off x="4648200" y="1251846"/>
                  <a:ext cx="4191000" cy="3429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2700000" scaled="1"/>
                  <a:tileRect/>
                </a:gradFill>
                <a:ln w="6350" cap="flat" cmpd="sng" algn="ctr">
                  <a:solidFill>
                    <a:schemeClr val="tx1">
                      <a:lumMod val="65000"/>
                      <a:lumOff val="35000"/>
                    </a:schemeClr>
                  </a:soli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flat" dir="t"/>
                </a:scene3d>
                <a:sp3d prstMaterial="dkEdge">
                  <a:bevelB w="82550"/>
                </a:sp3d>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200" b="1" dirty="0">
                    <a:solidFill>
                      <a:schemeClr val="bg1"/>
                    </a:solidFill>
                    <a:latin typeface="Arial" charset="0"/>
                  </a:endParaRPr>
                </a:p>
              </p:txBody>
            </p:sp>
            <p:sp>
              <p:nvSpPr>
                <p:cNvPr id="59" name="Rectangle 58"/>
                <p:cNvSpPr/>
                <p:nvPr/>
              </p:nvSpPr>
              <p:spPr bwMode="auto">
                <a:xfrm rot="5400000">
                  <a:off x="8229600" y="3537846"/>
                  <a:ext cx="5334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60" name="Rectangle 59"/>
                <p:cNvSpPr/>
                <p:nvPr/>
              </p:nvSpPr>
              <p:spPr bwMode="auto">
                <a:xfrm rot="5400000">
                  <a:off x="4724400" y="3537846"/>
                  <a:ext cx="5334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61" name="Rectangle 60"/>
                <p:cNvSpPr/>
                <p:nvPr/>
              </p:nvSpPr>
              <p:spPr bwMode="auto">
                <a:xfrm>
                  <a:off x="6781807" y="1328049"/>
                  <a:ext cx="1981201" cy="1752599"/>
                </a:xfrm>
                <a:prstGeom prst="rect">
                  <a:avLst/>
                </a:prstGeom>
                <a:solidFill>
                  <a:schemeClr val="bg1">
                    <a:lumMod val="50000"/>
                  </a:schemeClr>
                </a:solidFill>
                <a:ln w="9525" cap="flat" cmpd="sng" algn="ctr">
                  <a:solidFill>
                    <a:schemeClr val="bg1"/>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200" b="1" dirty="0">
                    <a:solidFill>
                      <a:schemeClr val="bg1"/>
                    </a:solidFill>
                    <a:latin typeface="Arial" charset="0"/>
                  </a:endParaRPr>
                </a:p>
              </p:txBody>
            </p:sp>
            <p:sp>
              <p:nvSpPr>
                <p:cNvPr id="62" name="Rectangle 61"/>
                <p:cNvSpPr/>
                <p:nvPr/>
              </p:nvSpPr>
              <p:spPr bwMode="auto">
                <a:xfrm>
                  <a:off x="7010399" y="14042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63" name="Rectangle 62"/>
                <p:cNvSpPr/>
                <p:nvPr/>
              </p:nvSpPr>
              <p:spPr bwMode="auto">
                <a:xfrm>
                  <a:off x="6934199" y="14804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64" name="Rectangle 63"/>
                <p:cNvSpPr/>
                <p:nvPr/>
              </p:nvSpPr>
              <p:spPr bwMode="auto">
                <a:xfrm>
                  <a:off x="6857999" y="15566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65" name="Rectangle 64"/>
                <p:cNvSpPr/>
                <p:nvPr/>
              </p:nvSpPr>
              <p:spPr bwMode="auto">
                <a:xfrm>
                  <a:off x="6934199" y="1632846"/>
                  <a:ext cx="609600" cy="457200"/>
                </a:xfrm>
                <a:prstGeom prst="rect">
                  <a:avLst/>
                </a:prstGeom>
                <a:solidFill>
                  <a:srgbClr val="0070C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Cortex-A75</a:t>
                  </a:r>
                </a:p>
              </p:txBody>
            </p:sp>
            <p:sp>
              <p:nvSpPr>
                <p:cNvPr id="66" name="Rectangle 65"/>
                <p:cNvSpPr/>
                <p:nvPr/>
              </p:nvSpPr>
              <p:spPr bwMode="auto">
                <a:xfrm>
                  <a:off x="6934199" y="2166249"/>
                  <a:ext cx="609600" cy="152399"/>
                </a:xfrm>
                <a:prstGeom prst="rect">
                  <a:avLst/>
                </a:prstGeom>
                <a:solidFill>
                  <a:srgbClr val="0070C0"/>
                </a:solidFill>
                <a:ln w="9525" cap="flat" cmpd="sng" algn="ctr">
                  <a:noFill/>
                  <a:prstDash val="solid"/>
                  <a:round/>
                  <a:headEnd type="none" w="med" len="med"/>
                  <a:tailEnd type="none" w="med" len="med"/>
                </a:ln>
                <a:effectLst/>
              </p:spPr>
              <p:txBody>
                <a:bodyPr vert="horz" wrap="square" lIns="0" tIns="60960" rIns="0" bIns="60960" numCol="1" rtlCol="0" anchor="ctr"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Private L2</a:t>
                  </a:r>
                </a:p>
              </p:txBody>
            </p:sp>
            <p:sp>
              <p:nvSpPr>
                <p:cNvPr id="67" name="Rectangle 66"/>
                <p:cNvSpPr/>
                <p:nvPr/>
              </p:nvSpPr>
              <p:spPr bwMode="auto">
                <a:xfrm>
                  <a:off x="6858007" y="2471046"/>
                  <a:ext cx="1828801" cy="533400"/>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r>
                    <a:rPr lang="en-US" sz="933" b="1" dirty="0" err="1">
                      <a:solidFill>
                        <a:schemeClr val="bg1"/>
                      </a:solidFill>
                      <a:latin typeface="Arial" charset="0"/>
                    </a:rPr>
                    <a:t>DynamIQ</a:t>
                  </a:r>
                  <a:r>
                    <a:rPr lang="en-US" sz="933" b="1" dirty="0">
                      <a:solidFill>
                        <a:schemeClr val="bg1"/>
                      </a:solidFill>
                      <a:latin typeface="Arial" charset="0"/>
                    </a:rPr>
                    <a:t> Shared Unit</a:t>
                  </a:r>
                </a:p>
              </p:txBody>
            </p:sp>
            <p:sp>
              <p:nvSpPr>
                <p:cNvPr id="68" name="Rectangle 67"/>
                <p:cNvSpPr/>
                <p:nvPr/>
              </p:nvSpPr>
              <p:spPr bwMode="auto">
                <a:xfrm>
                  <a:off x="7543807" y="2547245"/>
                  <a:ext cx="1066801"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Shared L3 Cache</a:t>
                  </a:r>
                </a:p>
              </p:txBody>
            </p:sp>
            <p:sp>
              <p:nvSpPr>
                <p:cNvPr id="69" name="Rectangle 68"/>
                <p:cNvSpPr/>
                <p:nvPr/>
              </p:nvSpPr>
              <p:spPr bwMode="auto">
                <a:xfrm>
                  <a:off x="6934199" y="2547245"/>
                  <a:ext cx="5334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ACP</a:t>
                  </a:r>
                </a:p>
              </p:txBody>
            </p:sp>
            <p:sp>
              <p:nvSpPr>
                <p:cNvPr id="70" name="Rectangle 69"/>
                <p:cNvSpPr/>
                <p:nvPr/>
              </p:nvSpPr>
              <p:spPr bwMode="auto">
                <a:xfrm>
                  <a:off x="5105400" y="3309246"/>
                  <a:ext cx="32766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1" name="Rectangle 70"/>
                <p:cNvSpPr/>
                <p:nvPr/>
              </p:nvSpPr>
              <p:spPr bwMode="auto">
                <a:xfrm>
                  <a:off x="5715000" y="3499446"/>
                  <a:ext cx="2313600" cy="157800"/>
                </a:xfrm>
                <a:prstGeom prst="rect">
                  <a:avLst/>
                </a:prstGeom>
                <a:solidFill>
                  <a:srgbClr val="00B05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Agile System Cache</a:t>
                  </a:r>
                </a:p>
              </p:txBody>
            </p:sp>
            <p:sp>
              <p:nvSpPr>
                <p:cNvPr id="72" name="Rectangle 71"/>
                <p:cNvSpPr/>
                <p:nvPr/>
              </p:nvSpPr>
              <p:spPr bwMode="auto">
                <a:xfrm>
                  <a:off x="6096000" y="3233046"/>
                  <a:ext cx="304800" cy="228600"/>
                </a:xfrm>
                <a:prstGeom prst="rect">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fontAlgn="base">
                    <a:spcBef>
                      <a:spcPct val="0"/>
                    </a:spcBef>
                    <a:spcAft>
                      <a:spcPct val="0"/>
                    </a:spcAft>
                  </a:pPr>
                  <a:endParaRPr lang="en-US" sz="1467" dirty="0"/>
                </a:p>
              </p:txBody>
            </p:sp>
            <p:sp>
              <p:nvSpPr>
                <p:cNvPr id="73" name="Rectangle 72"/>
                <p:cNvSpPr/>
                <p:nvPr/>
              </p:nvSpPr>
              <p:spPr bwMode="auto">
                <a:xfrm>
                  <a:off x="8305800" y="32330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4" name="Rectangle 73"/>
                <p:cNvSpPr/>
                <p:nvPr/>
              </p:nvSpPr>
              <p:spPr bwMode="auto">
                <a:xfrm>
                  <a:off x="5029200" y="3766446"/>
                  <a:ext cx="3356315"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5" name="Rectangle 74"/>
                <p:cNvSpPr/>
                <p:nvPr/>
              </p:nvSpPr>
              <p:spPr bwMode="auto">
                <a:xfrm>
                  <a:off x="65532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6" name="Rectangle 75"/>
                <p:cNvSpPr/>
                <p:nvPr/>
              </p:nvSpPr>
              <p:spPr bwMode="auto">
                <a:xfrm>
                  <a:off x="83058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7" name="Rectangle 76"/>
                <p:cNvSpPr/>
                <p:nvPr/>
              </p:nvSpPr>
              <p:spPr bwMode="auto">
                <a:xfrm>
                  <a:off x="8001007" y="15566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8" name="Rectangle 77"/>
                <p:cNvSpPr/>
                <p:nvPr/>
              </p:nvSpPr>
              <p:spPr bwMode="auto">
                <a:xfrm>
                  <a:off x="7924807" y="16328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79" name="Rectangle 78"/>
                <p:cNvSpPr/>
                <p:nvPr/>
              </p:nvSpPr>
              <p:spPr bwMode="auto">
                <a:xfrm>
                  <a:off x="7848607" y="17090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80" name="Rectangle 79"/>
                <p:cNvSpPr/>
                <p:nvPr/>
              </p:nvSpPr>
              <p:spPr bwMode="auto">
                <a:xfrm>
                  <a:off x="7924807" y="1785246"/>
                  <a:ext cx="533401" cy="304798"/>
                </a:xfrm>
                <a:prstGeom prst="rect">
                  <a:avLst/>
                </a:prstGeom>
                <a:solidFill>
                  <a:srgbClr val="0070C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Cortex-A55</a:t>
                  </a:r>
                </a:p>
              </p:txBody>
            </p:sp>
            <p:sp>
              <p:nvSpPr>
                <p:cNvPr id="81" name="Rectangle 80"/>
                <p:cNvSpPr/>
                <p:nvPr/>
              </p:nvSpPr>
              <p:spPr bwMode="auto">
                <a:xfrm>
                  <a:off x="7924807" y="2166246"/>
                  <a:ext cx="533401" cy="152398"/>
                </a:xfrm>
                <a:prstGeom prst="rect">
                  <a:avLst/>
                </a:prstGeom>
                <a:solidFill>
                  <a:srgbClr val="0070C0"/>
                </a:solidFill>
                <a:ln w="9525" cap="flat" cmpd="sng" algn="ctr">
                  <a:noFill/>
                  <a:prstDash val="solid"/>
                  <a:round/>
                  <a:headEnd type="none" w="med" len="med"/>
                  <a:tailEnd type="none" w="med" len="med"/>
                </a:ln>
                <a:effectLst/>
              </p:spPr>
              <p:txBody>
                <a:bodyPr vert="horz" wrap="square" lIns="0" tIns="60960" rIns="0" bIns="60960" numCol="1" rtlCol="0" anchor="ctr"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Private L2</a:t>
                  </a:r>
                </a:p>
              </p:txBody>
            </p:sp>
            <p:sp>
              <p:nvSpPr>
                <p:cNvPr id="82" name="Rectangle 81"/>
                <p:cNvSpPr/>
                <p:nvPr/>
              </p:nvSpPr>
              <p:spPr bwMode="auto">
                <a:xfrm>
                  <a:off x="7162800" y="4071246"/>
                  <a:ext cx="16002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TCZ </a:t>
                  </a:r>
                  <a:r>
                    <a:rPr lang="en-US" sz="933" b="1" dirty="0" err="1">
                      <a:solidFill>
                        <a:schemeClr val="bg1"/>
                      </a:solidFill>
                      <a:latin typeface="Arial" charset="0"/>
                    </a:rPr>
                    <a:t>TrustZone</a:t>
                  </a:r>
                  <a:r>
                    <a:rPr lang="en-US" sz="933" b="1" dirty="0">
                      <a:solidFill>
                        <a:schemeClr val="bg1"/>
                      </a:solidFill>
                      <a:latin typeface="Arial" charset="0"/>
                    </a:rPr>
                    <a:t> Controller</a:t>
                  </a:r>
                </a:p>
              </p:txBody>
            </p:sp>
            <p:sp>
              <p:nvSpPr>
                <p:cNvPr id="83" name="Up-Down Arrow 82"/>
                <p:cNvSpPr/>
                <p:nvPr/>
              </p:nvSpPr>
              <p:spPr bwMode="auto">
                <a:xfrm>
                  <a:off x="83820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84" name="Rectangle 83"/>
                <p:cNvSpPr/>
                <p:nvPr/>
              </p:nvSpPr>
              <p:spPr bwMode="auto">
                <a:xfrm>
                  <a:off x="80010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a:r>
                    <a:rPr lang="en-US" sz="933" b="1" dirty="0">
                      <a:solidFill>
                        <a:schemeClr val="bg1"/>
                      </a:solidFill>
                      <a:latin typeface="Arial" charset="0"/>
                    </a:rPr>
                    <a:t>DDR Controller</a:t>
                  </a:r>
                </a:p>
              </p:txBody>
            </p:sp>
            <p:sp>
              <p:nvSpPr>
                <p:cNvPr id="85" name="Rectangle 84"/>
                <p:cNvSpPr/>
                <p:nvPr/>
              </p:nvSpPr>
              <p:spPr bwMode="auto">
                <a:xfrm>
                  <a:off x="6324600" y="4071246"/>
                  <a:ext cx="7620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a:r>
                    <a:rPr lang="en-US" sz="933" b="1" dirty="0">
                      <a:solidFill>
                        <a:schemeClr val="bg1"/>
                      </a:solidFill>
                      <a:latin typeface="Arial" charset="0"/>
                    </a:rPr>
                    <a:t>MMU</a:t>
                  </a:r>
                </a:p>
              </p:txBody>
            </p:sp>
            <p:sp>
              <p:nvSpPr>
                <p:cNvPr id="86" name="Rectangle 85"/>
                <p:cNvSpPr/>
                <p:nvPr/>
              </p:nvSpPr>
              <p:spPr bwMode="auto">
                <a:xfrm>
                  <a:off x="63246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a:r>
                    <a:rPr lang="en-US" sz="933" b="1" dirty="0">
                      <a:solidFill>
                        <a:schemeClr val="bg1"/>
                      </a:solidFill>
                      <a:latin typeface="Arial" charset="0"/>
                    </a:rPr>
                    <a:t>PCI Express</a:t>
                  </a:r>
                </a:p>
              </p:txBody>
            </p:sp>
            <p:sp>
              <p:nvSpPr>
                <p:cNvPr id="87" name="Up-Down Arrow 86"/>
                <p:cNvSpPr/>
                <p:nvPr/>
              </p:nvSpPr>
              <p:spPr bwMode="auto">
                <a:xfrm>
                  <a:off x="66294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88" name="Up-Down Arrow 87"/>
                <p:cNvSpPr/>
                <p:nvPr/>
              </p:nvSpPr>
              <p:spPr bwMode="auto">
                <a:xfrm>
                  <a:off x="8382000" y="3037782"/>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102" name="Rectangle 101"/>
                <p:cNvSpPr/>
                <p:nvPr/>
              </p:nvSpPr>
              <p:spPr bwMode="auto">
                <a:xfrm>
                  <a:off x="5410200" y="4376046"/>
                  <a:ext cx="838200" cy="228600"/>
                </a:xfrm>
                <a:prstGeom prst="rect">
                  <a:avLst/>
                </a:prstGeom>
                <a:solidFill>
                  <a:srgbClr val="D66B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100G Ethernet</a:t>
                  </a:r>
                </a:p>
              </p:txBody>
            </p:sp>
            <p:sp>
              <p:nvSpPr>
                <p:cNvPr id="103" name="Rectangle 102"/>
                <p:cNvSpPr/>
                <p:nvPr/>
              </p:nvSpPr>
              <p:spPr bwMode="auto">
                <a:xfrm>
                  <a:off x="4724400" y="4376046"/>
                  <a:ext cx="609600" cy="228600"/>
                </a:xfrm>
                <a:prstGeom prst="rect">
                  <a:avLst/>
                </a:prstGeom>
                <a:solidFill>
                  <a:srgbClr val="D66B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r>
                    <a:rPr lang="en-US" sz="933" b="1" dirty="0">
                      <a:solidFill>
                        <a:schemeClr val="bg1"/>
                      </a:solidFill>
                      <a:latin typeface="Arial" charset="0"/>
                    </a:rPr>
                    <a:t>SATA</a:t>
                  </a:r>
                </a:p>
              </p:txBody>
            </p:sp>
            <p:sp>
              <p:nvSpPr>
                <p:cNvPr id="104" name="Rectangle 103"/>
                <p:cNvSpPr/>
                <p:nvPr/>
              </p:nvSpPr>
              <p:spPr bwMode="auto">
                <a:xfrm>
                  <a:off x="71628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a:r>
                    <a:rPr lang="en-US" sz="933" b="1" dirty="0">
                      <a:solidFill>
                        <a:schemeClr val="bg1"/>
                      </a:solidFill>
                      <a:latin typeface="Arial" charset="0"/>
                    </a:rPr>
                    <a:t>DDR Controller</a:t>
                  </a:r>
                </a:p>
              </p:txBody>
            </p:sp>
            <p:sp>
              <p:nvSpPr>
                <p:cNvPr id="105" name="Rectangle 104"/>
                <p:cNvSpPr/>
                <p:nvPr/>
              </p:nvSpPr>
              <p:spPr bwMode="auto">
                <a:xfrm>
                  <a:off x="57150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106" name="Rectangle 105"/>
                <p:cNvSpPr/>
                <p:nvPr/>
              </p:nvSpPr>
              <p:spPr bwMode="auto">
                <a:xfrm>
                  <a:off x="5410200" y="4071246"/>
                  <a:ext cx="8382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a:r>
                    <a:rPr lang="en-US" sz="933" b="1" dirty="0">
                      <a:solidFill>
                        <a:schemeClr val="bg1"/>
                      </a:solidFill>
                      <a:latin typeface="Arial" charset="0"/>
                    </a:rPr>
                    <a:t>MMU</a:t>
                  </a:r>
                </a:p>
              </p:txBody>
            </p:sp>
            <p:sp>
              <p:nvSpPr>
                <p:cNvPr id="107" name="Rectangle 106"/>
                <p:cNvSpPr/>
                <p:nvPr/>
              </p:nvSpPr>
              <p:spPr bwMode="auto">
                <a:xfrm>
                  <a:off x="4724400" y="4071246"/>
                  <a:ext cx="6096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a:r>
                    <a:rPr lang="en-US" sz="933" b="1" dirty="0">
                      <a:solidFill>
                        <a:schemeClr val="bg1"/>
                      </a:solidFill>
                      <a:latin typeface="Arial" charset="0"/>
                    </a:rPr>
                    <a:t>MMU</a:t>
                  </a:r>
                </a:p>
              </p:txBody>
            </p:sp>
            <p:sp>
              <p:nvSpPr>
                <p:cNvPr id="108" name="Rectangle 107"/>
                <p:cNvSpPr/>
                <p:nvPr/>
              </p:nvSpPr>
              <p:spPr bwMode="auto">
                <a:xfrm>
                  <a:off x="48768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121920" tIns="60960" rIns="121920" bIns="60960" numCol="1" rtlCol="0" anchor="b" anchorCtr="0" compatLnSpc="1">
                  <a:prstTxWarp prst="textNoShape">
                    <a:avLst/>
                  </a:prstTxWarp>
                </a:bodyPr>
                <a:lstStyle/>
                <a:p>
                  <a:pPr algn="ctr" defTabSz="1219170" fontAlgn="base">
                    <a:spcBef>
                      <a:spcPct val="0"/>
                    </a:spcBef>
                    <a:spcAft>
                      <a:spcPct val="0"/>
                    </a:spcAft>
                  </a:pPr>
                  <a:endParaRPr lang="en-US" sz="1867" b="1" dirty="0">
                    <a:solidFill>
                      <a:schemeClr val="bg1"/>
                    </a:solidFill>
                    <a:latin typeface="Arial" charset="0"/>
                  </a:endParaRPr>
                </a:p>
              </p:txBody>
            </p:sp>
            <p:sp>
              <p:nvSpPr>
                <p:cNvPr id="109" name="Up-Down Arrow 108"/>
                <p:cNvSpPr/>
                <p:nvPr/>
              </p:nvSpPr>
              <p:spPr bwMode="auto">
                <a:xfrm>
                  <a:off x="57912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110" name="Up-Down Arrow 109"/>
                <p:cNvSpPr/>
                <p:nvPr/>
              </p:nvSpPr>
              <p:spPr bwMode="auto">
                <a:xfrm>
                  <a:off x="49530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111" name="Rectangle 110"/>
                <p:cNvSpPr/>
                <p:nvPr/>
              </p:nvSpPr>
              <p:spPr bwMode="auto">
                <a:xfrm>
                  <a:off x="4876800" y="3233046"/>
                  <a:ext cx="304800" cy="228600"/>
                </a:xfrm>
                <a:prstGeom prst="rect">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fontAlgn="base">
                    <a:spcBef>
                      <a:spcPct val="0"/>
                    </a:spcBef>
                    <a:spcAft>
                      <a:spcPct val="0"/>
                    </a:spcAft>
                  </a:pPr>
                  <a:endParaRPr lang="en-US" sz="1467" dirty="0"/>
                </a:p>
              </p:txBody>
            </p:sp>
          </p:grpSp>
          <p:grpSp>
            <p:nvGrpSpPr>
              <p:cNvPr id="6" name="Group 116"/>
              <p:cNvGrpSpPr/>
              <p:nvPr/>
            </p:nvGrpSpPr>
            <p:grpSpPr>
              <a:xfrm>
                <a:off x="4953000" y="2402874"/>
                <a:ext cx="1981205" cy="719133"/>
                <a:chOff x="4953000" y="2547249"/>
                <a:chExt cx="1981205" cy="719133"/>
              </a:xfrm>
            </p:grpSpPr>
            <p:sp>
              <p:nvSpPr>
                <p:cNvPr id="112" name="Up-Down Arrow 111"/>
                <p:cNvSpPr/>
                <p:nvPr/>
              </p:nvSpPr>
              <p:spPr bwMode="auto">
                <a:xfrm rot="16200000" flipH="1">
                  <a:off x="6667503" y="2432950"/>
                  <a:ext cx="152403" cy="381001"/>
                </a:xfrm>
                <a:prstGeom prst="upDownArrow">
                  <a:avLst/>
                </a:prstGeom>
                <a:solidFill>
                  <a:srgbClr val="FFD393"/>
                </a:solidFill>
                <a:ln w="9525" cap="flat" cmpd="sng" algn="ctr">
                  <a:solidFill>
                    <a:srgbClr val="FF9900"/>
                  </a:solid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dirty="0">
                    <a:latin typeface="Arial" charset="0"/>
                  </a:endParaRPr>
                </a:p>
              </p:txBody>
            </p:sp>
            <p:sp>
              <p:nvSpPr>
                <p:cNvPr id="113" name="Up-Down Arrow 112"/>
                <p:cNvSpPr/>
                <p:nvPr/>
              </p:nvSpPr>
              <p:spPr bwMode="auto">
                <a:xfrm>
                  <a:off x="6172200" y="3037782"/>
                  <a:ext cx="152400" cy="228600"/>
                </a:xfrm>
                <a:prstGeom prst="upDownArrow">
                  <a:avLst/>
                </a:prstGeom>
                <a:solidFill>
                  <a:srgbClr val="CCFFCC"/>
                </a:solidFill>
                <a:ln w="6350">
                  <a:solidFill>
                    <a:srgbClr val="00B050"/>
                  </a:solidFill>
                </a:ln>
                <a:effectLst/>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sp>
              <p:nvSpPr>
                <p:cNvPr id="114" name="Up-Down Arrow 113"/>
                <p:cNvSpPr/>
                <p:nvPr/>
              </p:nvSpPr>
              <p:spPr bwMode="auto">
                <a:xfrm>
                  <a:off x="4953000" y="3037782"/>
                  <a:ext cx="152400" cy="228600"/>
                </a:xfrm>
                <a:prstGeom prst="upDownArrow">
                  <a:avLst/>
                </a:prstGeom>
                <a:solidFill>
                  <a:srgbClr val="CCFFCC"/>
                </a:solidFill>
                <a:ln w="6350">
                  <a:solidFill>
                    <a:srgbClr val="00B050"/>
                  </a:solidFill>
                </a:ln>
                <a:effectLst/>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defTabSz="609373"/>
                  <a:endParaRPr lang="en-US" sz="1467" dirty="0"/>
                </a:p>
              </p:txBody>
            </p:sp>
          </p:grpSp>
          <p:sp>
            <p:nvSpPr>
              <p:cNvPr id="94" name="Rectangle 93"/>
              <p:cNvSpPr/>
              <p:nvPr/>
            </p:nvSpPr>
            <p:spPr bwMode="auto">
              <a:xfrm>
                <a:off x="6976884" y="3118268"/>
                <a:ext cx="1133829" cy="157800"/>
              </a:xfrm>
              <a:prstGeom prst="rect">
                <a:avLst/>
              </a:prstGeom>
              <a:solidFill>
                <a:srgbClr val="002060"/>
              </a:solidFill>
              <a:ln w="9525" cap="flat" cmpd="sng" algn="ctr">
                <a:noFill/>
                <a:prstDash val="solid"/>
                <a:round/>
                <a:headEnd type="none" w="med" len="med"/>
                <a:tailEnd type="none" w="med" len="med"/>
              </a:ln>
              <a:effectLst/>
            </p:spPr>
            <p:txBody>
              <a:bodyPr vert="horz" wrap="square" lIns="121920" tIns="60960" rIns="121920" bIns="60960" numCol="1" rtlCol="0" anchor="ctr" anchorCtr="0" compatLnSpc="1">
                <a:prstTxWarp prst="textNoShape">
                  <a:avLst/>
                </a:prstTxWarp>
              </a:bodyPr>
              <a:lstStyle/>
              <a:p>
                <a:pPr algn="ctr" defTabSz="1219170" fontAlgn="base">
                  <a:spcBef>
                    <a:spcPct val="0"/>
                  </a:spcBef>
                  <a:spcAft>
                    <a:spcPct val="0"/>
                  </a:spcAft>
                </a:pPr>
                <a:r>
                  <a:rPr lang="en-US" sz="933" b="1" dirty="0" err="1">
                    <a:solidFill>
                      <a:schemeClr val="bg1"/>
                    </a:solidFill>
                    <a:latin typeface="Arial" charset="0"/>
                  </a:rPr>
                  <a:t>CoreLink</a:t>
                </a:r>
                <a:r>
                  <a:rPr lang="en-US" sz="933" b="1" dirty="0">
                    <a:solidFill>
                      <a:schemeClr val="bg1"/>
                    </a:solidFill>
                    <a:latin typeface="Arial" charset="0"/>
                  </a:rPr>
                  <a:t> CMN</a:t>
                </a:r>
              </a:p>
            </p:txBody>
          </p:sp>
        </p:grpSp>
        <p:sp>
          <p:nvSpPr>
            <p:cNvPr id="119" name="Content Placeholder 97"/>
            <p:cNvSpPr txBox="1">
              <a:spLocks/>
            </p:cNvSpPr>
            <p:nvPr/>
          </p:nvSpPr>
          <p:spPr>
            <a:xfrm>
              <a:off x="457200" y="1781675"/>
              <a:ext cx="4495800" cy="2895600"/>
            </a:xfrm>
            <a:prstGeom prst="rect">
              <a:avLst/>
            </a:prstGeom>
            <a:ln w="9525">
              <a:noFill/>
            </a:ln>
          </p:spPr>
          <p:txBody>
            <a:bodyPr>
              <a:noAutofit/>
            </a:bodyPr>
            <a:lstStyle/>
            <a:p>
              <a:pPr marL="378875" indent="-378875" defTabSz="1219170" fontAlgn="base">
                <a:spcBef>
                  <a:spcPct val="20000"/>
                </a:spcBef>
                <a:spcAft>
                  <a:spcPct val="0"/>
                </a:spcAft>
                <a:buClr>
                  <a:srgbClr val="313C85"/>
                </a:buClr>
                <a:buSzPct val="110000"/>
                <a:defRPr/>
              </a:pPr>
              <a:r>
                <a:rPr lang="en-US" sz="1867" b="1" kern="0" dirty="0">
                  <a:solidFill>
                    <a:srgbClr val="000000"/>
                  </a:solidFill>
                  <a:latin typeface="Calibri" pitchFamily="34" charset="0"/>
                </a:rPr>
                <a:t>       </a:t>
              </a:r>
              <a:endParaRPr lang="en-US" sz="1600" kern="0" dirty="0">
                <a:latin typeface="Calibri" pitchFamily="34" charset="0"/>
              </a:endParaRPr>
            </a:p>
          </p:txBody>
        </p:sp>
      </p:grpSp>
      <p:grpSp>
        <p:nvGrpSpPr>
          <p:cNvPr id="7" name="Group 6"/>
          <p:cNvGrpSpPr/>
          <p:nvPr/>
        </p:nvGrpSpPr>
        <p:grpSpPr>
          <a:xfrm>
            <a:off x="6400779" y="1679293"/>
            <a:ext cx="2336820" cy="2235196"/>
            <a:chOff x="4724400" y="1156171"/>
            <a:chExt cx="1905000" cy="1777104"/>
          </a:xfrm>
        </p:grpSpPr>
        <p:grpSp>
          <p:nvGrpSpPr>
            <p:cNvPr id="5" name="Group 88"/>
            <p:cNvGrpSpPr/>
            <p:nvPr/>
          </p:nvGrpSpPr>
          <p:grpSpPr>
            <a:xfrm>
              <a:off x="4724400" y="1180675"/>
              <a:ext cx="1905000" cy="1752600"/>
              <a:chOff x="4724400" y="1328046"/>
              <a:chExt cx="1905000" cy="1752600"/>
            </a:xfrm>
          </p:grpSpPr>
          <p:pic>
            <p:nvPicPr>
              <p:cNvPr id="96" name="Picture 5"/>
              <p:cNvPicPr>
                <a:picLocks noChangeAspect="1" noChangeArrowheads="1"/>
              </p:cNvPicPr>
              <p:nvPr/>
            </p:nvPicPr>
            <p:blipFill>
              <a:blip r:embed="rId2" cstate="print"/>
              <a:srcRect/>
              <a:stretch>
                <a:fillRect/>
              </a:stretch>
            </p:blipFill>
            <p:spPr bwMode="auto">
              <a:xfrm>
                <a:off x="4724400" y="1328046"/>
                <a:ext cx="1905000" cy="1752600"/>
              </a:xfrm>
              <a:prstGeom prst="rect">
                <a:avLst/>
              </a:prstGeom>
              <a:noFill/>
              <a:ln w="9525">
                <a:noFill/>
                <a:miter lim="800000"/>
                <a:headEnd/>
                <a:tailEnd/>
              </a:ln>
              <a:effectLst/>
            </p:spPr>
          </p:pic>
          <p:sp>
            <p:nvSpPr>
              <p:cNvPr id="97" name="Rectangle 96"/>
              <p:cNvSpPr/>
              <p:nvPr/>
            </p:nvSpPr>
            <p:spPr bwMode="auto">
              <a:xfrm>
                <a:off x="4724400" y="1328046"/>
                <a:ext cx="1905000" cy="1752600"/>
              </a:xfrm>
              <a:prstGeom prst="rect">
                <a:avLst/>
              </a:prstGeom>
              <a:no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121920" tIns="60960" rIns="121920" bIns="60960" numCol="1" rtlCol="0" anchor="t" anchorCtr="0" compatLnSpc="1">
                <a:prstTxWarp prst="textNoShape">
                  <a:avLst/>
                </a:prstTxWarp>
              </a:bodyPr>
              <a:lstStyle/>
              <a:p>
                <a:pPr algn="ctr" defTabSz="1219170" fontAlgn="base">
                  <a:spcBef>
                    <a:spcPct val="0"/>
                  </a:spcBef>
                  <a:spcAft>
                    <a:spcPct val="0"/>
                  </a:spcAft>
                </a:pPr>
                <a:endParaRPr lang="en-US" sz="1867" dirty="0">
                  <a:latin typeface="Arial" charset="0"/>
                </a:endParaRPr>
              </a:p>
            </p:txBody>
          </p:sp>
        </p:grpSp>
        <p:sp>
          <p:nvSpPr>
            <p:cNvPr id="93" name="Rectangle 92"/>
            <p:cNvSpPr/>
            <p:nvPr/>
          </p:nvSpPr>
          <p:spPr bwMode="auto">
            <a:xfrm>
              <a:off x="4724400" y="1156171"/>
              <a:ext cx="1905000" cy="381000"/>
            </a:xfrm>
            <a:prstGeom prst="rect">
              <a:avLst/>
            </a:prstGeom>
            <a:solidFill>
              <a:srgbClr val="679E2A">
                <a:alpha val="90000"/>
              </a:srgbClr>
            </a:solidFill>
            <a:ln w="9525" cap="flat" cmpd="sng" algn="ctr">
              <a:noFill/>
              <a:prstDash val="solid"/>
              <a:round/>
              <a:headEnd type="none" w="med" len="med"/>
              <a:tailEnd type="none" w="med" len="med"/>
            </a:ln>
            <a:effectLst>
              <a:softEdge rad="63500"/>
            </a:effectLst>
          </p:spPr>
          <p:txBody>
            <a:bodyPr vert="horz" wrap="square" lIns="121920" tIns="60960" rIns="121920" bIns="60960" numCol="1" rtlCol="0" anchor="ctr" anchorCtr="0" compatLnSpc="1">
              <a:prstTxWarp prst="textNoShape">
                <a:avLst/>
              </a:prstTxWarp>
            </a:bodyPr>
            <a:lstStyle/>
            <a:p>
              <a:pPr algn="ctr" defTabSz="1219170" fontAlgn="base">
                <a:spcBef>
                  <a:spcPct val="0"/>
                </a:spcBef>
                <a:spcAft>
                  <a:spcPct val="0"/>
                </a:spcAft>
              </a:pPr>
              <a:r>
                <a:rPr lang="en-US" sz="1600" b="1" dirty="0">
                  <a:solidFill>
                    <a:schemeClr val="bg1"/>
                  </a:solidFill>
                  <a:latin typeface="Arial" charset="0"/>
                </a:rPr>
                <a:t>Speedcore eFPGA IP</a:t>
              </a:r>
            </a:p>
          </p:txBody>
        </p:sp>
      </p:grpSp>
      <p:sp>
        <p:nvSpPr>
          <p:cNvPr id="10" name="Content Placeholder 9"/>
          <p:cNvSpPr>
            <a:spLocks noGrp="1"/>
          </p:cNvSpPr>
          <p:nvPr>
            <p:ph idx="1"/>
          </p:nvPr>
        </p:nvSpPr>
        <p:spPr>
          <a:xfrm>
            <a:off x="609600" y="1371600"/>
            <a:ext cx="5486389" cy="4846320"/>
          </a:xfrm>
        </p:spPr>
        <p:txBody>
          <a:bodyPr>
            <a:normAutofit/>
          </a:bodyPr>
          <a:lstStyle/>
          <a:p>
            <a:r>
              <a:rPr lang="en-US" sz="2400" dirty="0" smtClean="0"/>
              <a:t>FPGA IP is a block of reconfigurable logic that can be configured to implement any </a:t>
            </a:r>
            <a:r>
              <a:rPr lang="en-US" sz="2400" dirty="0" err="1" smtClean="0"/>
              <a:t>datapath</a:t>
            </a:r>
            <a:r>
              <a:rPr lang="en-US" sz="2400" dirty="0" smtClean="0"/>
              <a:t> </a:t>
            </a:r>
          </a:p>
          <a:p>
            <a:endParaRPr lang="en-US" sz="2400" dirty="0"/>
          </a:p>
          <a:p>
            <a:r>
              <a:rPr lang="en-US" sz="2400" dirty="0" smtClean="0"/>
              <a:t>Minimize exposure of critical IP by loading it into FPGA block of the chip at the end of supply chain </a:t>
            </a:r>
          </a:p>
          <a:p>
            <a:endParaRPr lang="en-US" sz="2400" dirty="0"/>
          </a:p>
          <a:p>
            <a:r>
              <a:rPr lang="en-US" sz="2400" dirty="0" smtClean="0"/>
              <a:t>FPGA </a:t>
            </a:r>
            <a:r>
              <a:rPr lang="en-US" sz="2400" dirty="0"/>
              <a:t>IP allows security engineers to adapt their system designs to changing security landscapes</a:t>
            </a:r>
          </a:p>
        </p:txBody>
      </p:sp>
    </p:spTree>
    <p:extLst>
      <p:ext uri="{BB962C8B-B14F-4D97-AF65-F5344CB8AC3E}">
        <p14:creationId xmlns:p14="http://schemas.microsoft.com/office/powerpoint/2010/main" val="2965595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 name="Picture 86"/>
          <p:cNvPicPr>
            <a:picLocks noChangeAspect="1"/>
          </p:cNvPicPr>
          <p:nvPr/>
        </p:nvPicPr>
        <p:blipFill>
          <a:blip r:embed="rId2"/>
          <a:stretch>
            <a:fillRect/>
          </a:stretch>
        </p:blipFill>
        <p:spPr>
          <a:xfrm>
            <a:off x="5560132" y="2955071"/>
            <a:ext cx="2635511" cy="1182936"/>
          </a:xfrm>
          <a:prstGeom prst="rect">
            <a:avLst/>
          </a:prstGeom>
        </p:spPr>
      </p:pic>
      <p:sp>
        <p:nvSpPr>
          <p:cNvPr id="4" name="Title 3"/>
          <p:cNvSpPr>
            <a:spLocks noGrp="1"/>
          </p:cNvSpPr>
          <p:nvPr>
            <p:ph type="title"/>
          </p:nvPr>
        </p:nvSpPr>
        <p:spPr/>
        <p:txBody>
          <a:bodyPr>
            <a:normAutofit/>
          </a:bodyPr>
          <a:lstStyle/>
          <a:p>
            <a:r>
              <a:rPr lang="en-US" sz="3200" dirty="0" smtClean="0"/>
              <a:t>FPGA IP Minimizes Exposure in Supply Chain</a:t>
            </a:r>
            <a:endParaRPr lang="en-US" sz="3200" dirty="0"/>
          </a:p>
        </p:txBody>
      </p:sp>
      <p:sp>
        <p:nvSpPr>
          <p:cNvPr id="5" name="Content Placeholder 4"/>
          <p:cNvSpPr>
            <a:spLocks noGrp="1"/>
          </p:cNvSpPr>
          <p:nvPr>
            <p:ph idx="1"/>
          </p:nvPr>
        </p:nvSpPr>
        <p:spPr>
          <a:xfrm>
            <a:off x="609600" y="1371600"/>
            <a:ext cx="3280229" cy="4846320"/>
          </a:xfrm>
        </p:spPr>
        <p:txBody>
          <a:bodyPr>
            <a:normAutofit/>
          </a:bodyPr>
          <a:lstStyle/>
          <a:p>
            <a:pPr marL="0" indent="0">
              <a:buNone/>
            </a:pPr>
            <a:r>
              <a:rPr lang="en-US" sz="1800" dirty="0" smtClean="0"/>
              <a:t>FPGAs </a:t>
            </a:r>
            <a:r>
              <a:rPr lang="en-US" sz="1800" dirty="0"/>
              <a:t>excel at dealing with </a:t>
            </a:r>
            <a:r>
              <a:rPr lang="en-US" sz="1800" dirty="0" err="1"/>
              <a:t>HwA</a:t>
            </a:r>
            <a:r>
              <a:rPr lang="en-US" sz="1800" dirty="0"/>
              <a:t> risks because of the concept of “chain of trust” or “chain </a:t>
            </a:r>
            <a:r>
              <a:rPr lang="en-US" sz="1800" dirty="0" smtClean="0"/>
              <a:t>of security” </a:t>
            </a:r>
          </a:p>
          <a:p>
            <a:r>
              <a:rPr lang="en-US" sz="1800" dirty="0" smtClean="0"/>
              <a:t>FPGA </a:t>
            </a:r>
            <a:r>
              <a:rPr lang="en-US" sz="1800" dirty="0"/>
              <a:t>IP </a:t>
            </a:r>
            <a:r>
              <a:rPr lang="en-US" sz="1800" dirty="0" smtClean="0"/>
              <a:t>considerably </a:t>
            </a:r>
            <a:r>
              <a:rPr lang="en-US" sz="1800" dirty="0"/>
              <a:t>shortening the length of the supply </a:t>
            </a:r>
            <a:r>
              <a:rPr lang="en-US" sz="1800" dirty="0" smtClean="0"/>
              <a:t>chain exposed to key IP</a:t>
            </a:r>
          </a:p>
          <a:p>
            <a:r>
              <a:rPr lang="en-US" sz="1800" dirty="0" smtClean="0"/>
              <a:t>FPGA IP compartmentalizes </a:t>
            </a:r>
            <a:r>
              <a:rPr lang="en-US" sz="1800" dirty="0"/>
              <a:t>the design, </a:t>
            </a:r>
            <a:r>
              <a:rPr lang="en-US" sz="1800" dirty="0" smtClean="0"/>
              <a:t>reducing </a:t>
            </a:r>
            <a:r>
              <a:rPr lang="en-US" sz="1800" dirty="0"/>
              <a:t>the number of fingers and hands touching the </a:t>
            </a:r>
            <a:r>
              <a:rPr lang="en-US" sz="1800" dirty="0" smtClean="0"/>
              <a:t>key IP</a:t>
            </a:r>
          </a:p>
          <a:p>
            <a:pPr marL="0" indent="0">
              <a:buNone/>
            </a:pPr>
            <a:endParaRPr lang="en-US" sz="1800" dirty="0"/>
          </a:p>
          <a:p>
            <a:pPr marL="0" indent="0">
              <a:buNone/>
            </a:pPr>
            <a:r>
              <a:rPr lang="en-US" sz="1800" dirty="0" smtClean="0"/>
              <a:t>Reduces the risk of fraudulent products</a:t>
            </a:r>
            <a:endParaRPr lang="en-US" sz="1800" dirty="0"/>
          </a:p>
        </p:txBody>
      </p:sp>
      <p:sp>
        <p:nvSpPr>
          <p:cNvPr id="6" name="Slide Number Placeholder 5"/>
          <p:cNvSpPr>
            <a:spLocks noGrp="1"/>
          </p:cNvSpPr>
          <p:nvPr>
            <p:ph type="sldNum" sz="quarter" idx="10"/>
          </p:nvPr>
        </p:nvSpPr>
        <p:spPr/>
        <p:txBody>
          <a:bodyPr/>
          <a:lstStyle/>
          <a:p>
            <a:fld id="{3FB7B0BF-4C2A-430B-B427-4B210A416506}" type="slidenum">
              <a:rPr lang="en-US" smtClean="0"/>
              <a:pPr/>
              <a:t>6</a:t>
            </a:fld>
            <a:endParaRPr lang="en-US" dirty="0"/>
          </a:p>
        </p:txBody>
      </p:sp>
      <p:sp>
        <p:nvSpPr>
          <p:cNvPr id="3" name="Rounded Rectangle 2"/>
          <p:cNvSpPr/>
          <p:nvPr/>
        </p:nvSpPr>
        <p:spPr>
          <a:xfrm>
            <a:off x="6332148" y="1506511"/>
            <a:ext cx="1280160" cy="64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Core Design Team</a:t>
            </a:r>
            <a:endParaRPr lang="en-US" sz="1600" dirty="0"/>
          </a:p>
        </p:txBody>
      </p:sp>
      <p:sp>
        <p:nvSpPr>
          <p:cNvPr id="62" name="Rounded Rectangle 61"/>
          <p:cNvSpPr/>
          <p:nvPr/>
        </p:nvSpPr>
        <p:spPr>
          <a:xfrm>
            <a:off x="4777666" y="2040536"/>
            <a:ext cx="1280160" cy="64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SOC Integration</a:t>
            </a:r>
            <a:endParaRPr lang="en-US" sz="1600" dirty="0"/>
          </a:p>
        </p:txBody>
      </p:sp>
      <p:sp>
        <p:nvSpPr>
          <p:cNvPr id="63" name="Rounded Rectangle 62"/>
          <p:cNvSpPr/>
          <p:nvPr/>
        </p:nvSpPr>
        <p:spPr>
          <a:xfrm>
            <a:off x="4012370" y="2909592"/>
            <a:ext cx="1280160" cy="64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Backend Design</a:t>
            </a:r>
            <a:endParaRPr lang="en-US" sz="1600" dirty="0"/>
          </a:p>
        </p:txBody>
      </p:sp>
      <p:sp>
        <p:nvSpPr>
          <p:cNvPr id="64" name="Rounded Rectangle 63"/>
          <p:cNvSpPr/>
          <p:nvPr/>
        </p:nvSpPr>
        <p:spPr>
          <a:xfrm>
            <a:off x="4012370" y="3778648"/>
            <a:ext cx="1280160" cy="6400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t>Masks</a:t>
            </a:r>
            <a:endParaRPr lang="en-US" sz="1600" dirty="0"/>
          </a:p>
        </p:txBody>
      </p:sp>
      <p:sp>
        <p:nvSpPr>
          <p:cNvPr id="65" name="Rounded Rectangle 64"/>
          <p:cNvSpPr/>
          <p:nvPr/>
        </p:nvSpPr>
        <p:spPr>
          <a:xfrm>
            <a:off x="4777666" y="4647704"/>
            <a:ext cx="1280160" cy="6400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t>Chip Foundry</a:t>
            </a:r>
            <a:endParaRPr lang="en-US" sz="1600" dirty="0"/>
          </a:p>
        </p:txBody>
      </p:sp>
      <p:sp>
        <p:nvSpPr>
          <p:cNvPr id="66" name="Rounded Rectangle 65"/>
          <p:cNvSpPr/>
          <p:nvPr/>
        </p:nvSpPr>
        <p:spPr>
          <a:xfrm>
            <a:off x="6332148" y="5153625"/>
            <a:ext cx="1280160" cy="6400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t>Test and Packaging</a:t>
            </a:r>
            <a:endParaRPr lang="en-US" sz="1600" dirty="0"/>
          </a:p>
        </p:txBody>
      </p:sp>
      <p:sp>
        <p:nvSpPr>
          <p:cNvPr id="67" name="Rounded Rectangle 66"/>
          <p:cNvSpPr/>
          <p:nvPr/>
        </p:nvSpPr>
        <p:spPr>
          <a:xfrm>
            <a:off x="7893887" y="4647704"/>
            <a:ext cx="1280160" cy="6400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t>Board Assembly</a:t>
            </a:r>
            <a:endParaRPr lang="en-US" sz="1600" dirty="0"/>
          </a:p>
        </p:txBody>
      </p:sp>
      <p:sp>
        <p:nvSpPr>
          <p:cNvPr id="69" name="Rounded Rectangle 68"/>
          <p:cNvSpPr/>
          <p:nvPr/>
        </p:nvSpPr>
        <p:spPr>
          <a:xfrm>
            <a:off x="8724534" y="3778648"/>
            <a:ext cx="1280160" cy="64008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t>Shipping and Storage</a:t>
            </a:r>
            <a:endParaRPr lang="en-US" sz="1600" dirty="0"/>
          </a:p>
        </p:txBody>
      </p:sp>
      <p:sp>
        <p:nvSpPr>
          <p:cNvPr id="70" name="Rounded Rectangle 69"/>
          <p:cNvSpPr/>
          <p:nvPr/>
        </p:nvSpPr>
        <p:spPr>
          <a:xfrm>
            <a:off x="10243080" y="1551574"/>
            <a:ext cx="1686395" cy="1071797"/>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dirty="0" smtClean="0"/>
              <a:t>Deployment or Customer</a:t>
            </a:r>
            <a:endParaRPr lang="en-US" sz="1600" dirty="0"/>
          </a:p>
        </p:txBody>
      </p:sp>
      <p:sp>
        <p:nvSpPr>
          <p:cNvPr id="71" name="Rounded Rectangle 70"/>
          <p:cNvSpPr/>
          <p:nvPr/>
        </p:nvSpPr>
        <p:spPr>
          <a:xfrm>
            <a:off x="7893887" y="2040536"/>
            <a:ext cx="1280160" cy="64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Key IP mapped to </a:t>
            </a:r>
            <a:r>
              <a:rPr lang="en-US" sz="1600" dirty="0" err="1" smtClean="0"/>
              <a:t>eFPGA</a:t>
            </a:r>
            <a:endParaRPr lang="en-US" sz="1600" dirty="0"/>
          </a:p>
        </p:txBody>
      </p:sp>
      <p:sp>
        <p:nvSpPr>
          <p:cNvPr id="72" name="Arc 71"/>
          <p:cNvSpPr/>
          <p:nvPr/>
        </p:nvSpPr>
        <p:spPr>
          <a:xfrm rot="16200000">
            <a:off x="5790181" y="2038239"/>
            <a:ext cx="2437975" cy="3253655"/>
          </a:xfrm>
          <a:prstGeom prst="arc">
            <a:avLst/>
          </a:prstGeom>
          <a:ln w="571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4" name="Arc 73"/>
          <p:cNvSpPr/>
          <p:nvPr/>
        </p:nvSpPr>
        <p:spPr>
          <a:xfrm rot="5400000" flipV="1">
            <a:off x="5796558" y="1997044"/>
            <a:ext cx="2437975" cy="3253655"/>
          </a:xfrm>
          <a:prstGeom prst="arc">
            <a:avLst/>
          </a:prstGeom>
          <a:ln w="571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75" name="Arc 74"/>
          <p:cNvSpPr/>
          <p:nvPr/>
        </p:nvSpPr>
        <p:spPr>
          <a:xfrm rot="16200000" flipH="1" flipV="1">
            <a:off x="5796557" y="1997044"/>
            <a:ext cx="2437975" cy="3253655"/>
          </a:xfrm>
          <a:prstGeom prst="arc">
            <a:avLst/>
          </a:prstGeom>
          <a:ln w="5715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77" name="Straight Arrow Connector 76"/>
          <p:cNvCxnSpPr>
            <a:stCxn id="75" idx="0"/>
            <a:endCxn id="70" idx="1"/>
          </p:cNvCxnSpPr>
          <p:nvPr/>
        </p:nvCxnSpPr>
        <p:spPr>
          <a:xfrm flipV="1">
            <a:off x="8642372" y="2087473"/>
            <a:ext cx="1600708" cy="1536398"/>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Arc 77"/>
          <p:cNvSpPr/>
          <p:nvPr/>
        </p:nvSpPr>
        <p:spPr>
          <a:xfrm rot="5400000" flipH="1">
            <a:off x="6125568" y="2028953"/>
            <a:ext cx="1755807" cy="2590800"/>
          </a:xfrm>
          <a:prstGeom prst="arc">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9" name="Straight Arrow Connector 78"/>
          <p:cNvCxnSpPr/>
          <p:nvPr/>
        </p:nvCxnSpPr>
        <p:spPr>
          <a:xfrm flipV="1">
            <a:off x="8298872" y="3086158"/>
            <a:ext cx="875175" cy="23819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7293429" y="1414691"/>
            <a:ext cx="2222485" cy="2066719"/>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 name="Oval 1"/>
          <p:cNvSpPr/>
          <p:nvPr/>
        </p:nvSpPr>
        <p:spPr>
          <a:xfrm>
            <a:off x="6904267" y="2322365"/>
            <a:ext cx="198407" cy="2289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TextBox 6"/>
          <p:cNvSpPr txBox="1"/>
          <p:nvPr/>
        </p:nvSpPr>
        <p:spPr>
          <a:xfrm>
            <a:off x="7071828" y="2141791"/>
            <a:ext cx="748090" cy="369332"/>
          </a:xfrm>
          <a:prstGeom prst="rect">
            <a:avLst/>
          </a:prstGeom>
          <a:noFill/>
        </p:spPr>
        <p:txBody>
          <a:bodyPr wrap="none" rtlCol="0">
            <a:spAutoFit/>
          </a:bodyPr>
          <a:lstStyle/>
          <a:p>
            <a:r>
              <a:rPr lang="en-US" dirty="0" smtClean="0"/>
              <a:t>Key IP</a:t>
            </a:r>
            <a:endParaRPr lang="en-US" dirty="0"/>
          </a:p>
        </p:txBody>
      </p:sp>
      <p:sp>
        <p:nvSpPr>
          <p:cNvPr id="25" name="TextBox 24"/>
          <p:cNvSpPr txBox="1"/>
          <p:nvPr/>
        </p:nvSpPr>
        <p:spPr>
          <a:xfrm>
            <a:off x="6299156" y="2141790"/>
            <a:ext cx="848475" cy="369332"/>
          </a:xfrm>
          <a:prstGeom prst="rect">
            <a:avLst/>
          </a:prstGeom>
          <a:noFill/>
        </p:spPr>
        <p:txBody>
          <a:bodyPr wrap="square" rtlCol="0">
            <a:spAutoFit/>
          </a:bodyPr>
          <a:lstStyle/>
          <a:p>
            <a:r>
              <a:rPr lang="en-US" dirty="0" smtClean="0"/>
              <a:t>Chip</a:t>
            </a:r>
            <a:endParaRPr lang="en-US" dirty="0"/>
          </a:p>
        </p:txBody>
      </p:sp>
      <p:sp>
        <p:nvSpPr>
          <p:cNvPr id="8" name="TextBox 7"/>
          <p:cNvSpPr txBox="1"/>
          <p:nvPr/>
        </p:nvSpPr>
        <p:spPr>
          <a:xfrm>
            <a:off x="6375185" y="1102781"/>
            <a:ext cx="998991" cy="369332"/>
          </a:xfrm>
          <a:prstGeom prst="rect">
            <a:avLst/>
          </a:prstGeom>
          <a:noFill/>
        </p:spPr>
        <p:txBody>
          <a:bodyPr wrap="none" rtlCol="0">
            <a:spAutoFit/>
          </a:bodyPr>
          <a:lstStyle/>
          <a:p>
            <a:r>
              <a:rPr lang="en-US" b="1" dirty="0" smtClean="0">
                <a:solidFill>
                  <a:srgbClr val="00B050"/>
                </a:solidFill>
              </a:rPr>
              <a:t>In house</a:t>
            </a:r>
            <a:endParaRPr lang="en-US" b="1" dirty="0">
              <a:solidFill>
                <a:srgbClr val="00B050"/>
              </a:solidFill>
            </a:endParaRPr>
          </a:p>
        </p:txBody>
      </p:sp>
      <p:sp>
        <p:nvSpPr>
          <p:cNvPr id="27" name="TextBox 26"/>
          <p:cNvSpPr txBox="1"/>
          <p:nvPr/>
        </p:nvSpPr>
        <p:spPr>
          <a:xfrm>
            <a:off x="6311222" y="5814175"/>
            <a:ext cx="1366015" cy="369332"/>
          </a:xfrm>
          <a:prstGeom prst="rect">
            <a:avLst/>
          </a:prstGeom>
          <a:noFill/>
        </p:spPr>
        <p:txBody>
          <a:bodyPr wrap="none" rtlCol="0">
            <a:spAutoFit/>
          </a:bodyPr>
          <a:lstStyle/>
          <a:p>
            <a:r>
              <a:rPr lang="en-US" b="1" dirty="0" smtClean="0">
                <a:solidFill>
                  <a:srgbClr val="FFC000"/>
                </a:solidFill>
              </a:rPr>
              <a:t>Out Sourced</a:t>
            </a:r>
            <a:endParaRPr lang="en-US" b="1" dirty="0">
              <a:solidFill>
                <a:srgbClr val="FFC000"/>
              </a:solidFill>
            </a:endParaRPr>
          </a:p>
        </p:txBody>
      </p:sp>
    </p:spTree>
    <p:extLst>
      <p:ext uri="{BB962C8B-B14F-4D97-AF65-F5344CB8AC3E}">
        <p14:creationId xmlns:p14="http://schemas.microsoft.com/office/powerpoint/2010/main" val="2903718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FPGA IP to Thwart Reverse Engineering</a:t>
            </a:r>
            <a:endParaRPr lang="en-US" sz="3200" dirty="0"/>
          </a:p>
        </p:txBody>
      </p:sp>
      <p:sp>
        <p:nvSpPr>
          <p:cNvPr id="3" name="Content Placeholder 2"/>
          <p:cNvSpPr>
            <a:spLocks noGrp="1"/>
          </p:cNvSpPr>
          <p:nvPr>
            <p:ph idx="1"/>
          </p:nvPr>
        </p:nvSpPr>
        <p:spPr/>
        <p:txBody>
          <a:bodyPr>
            <a:noAutofit/>
          </a:bodyPr>
          <a:lstStyle/>
          <a:p>
            <a:pPr marL="0" indent="0">
              <a:buNone/>
            </a:pPr>
            <a:r>
              <a:rPr lang="en-US" dirty="0"/>
              <a:t>ASIC and </a:t>
            </a:r>
            <a:r>
              <a:rPr lang="en-US" dirty="0" err="1"/>
              <a:t>SoC</a:t>
            </a:r>
            <a:r>
              <a:rPr lang="en-US" dirty="0"/>
              <a:t> designs that instantiate critical design elements in on-chip FPGA IP are more secure and fundamentally harder to reverse engineer than hardware designs built from gates and </a:t>
            </a:r>
            <a:r>
              <a:rPr lang="en-US" dirty="0" smtClean="0"/>
              <a:t>wires</a:t>
            </a:r>
          </a:p>
          <a:p>
            <a:r>
              <a:rPr lang="en-US" dirty="0" smtClean="0"/>
              <a:t>Critical </a:t>
            </a:r>
            <a:r>
              <a:rPr lang="en-US" dirty="0"/>
              <a:t>design IP literally does not exist on the chip until the FPGA IP block authenticates and decrypts the </a:t>
            </a:r>
            <a:r>
              <a:rPr lang="en-US" dirty="0" err="1"/>
              <a:t>bitstream</a:t>
            </a:r>
            <a:r>
              <a:rPr lang="en-US" dirty="0"/>
              <a:t> </a:t>
            </a:r>
            <a:r>
              <a:rPr lang="en-US" dirty="0" smtClean="0"/>
              <a:t>(design) and </a:t>
            </a:r>
            <a:r>
              <a:rPr lang="en-US" dirty="0"/>
              <a:t>loads it into the configuration </a:t>
            </a:r>
            <a:r>
              <a:rPr lang="en-US" dirty="0" smtClean="0"/>
              <a:t>memory</a:t>
            </a:r>
          </a:p>
          <a:p>
            <a:r>
              <a:rPr lang="en-US" dirty="0" smtClean="0"/>
              <a:t>Critical </a:t>
            </a:r>
            <a:r>
              <a:rPr lang="en-US" dirty="0"/>
              <a:t>IP can be added later, even after the </a:t>
            </a:r>
            <a:r>
              <a:rPr lang="en-US" dirty="0" smtClean="0"/>
              <a:t>devices </a:t>
            </a:r>
            <a:r>
              <a:rPr lang="en-US" dirty="0"/>
              <a:t>are in the field—sometimes years after, which means that large sections of the manufacturing and supply chain will never come into contact with these critical IP blocks, even in their encrypted </a:t>
            </a:r>
            <a:r>
              <a:rPr lang="en-US" dirty="0" smtClean="0"/>
              <a:t>form</a:t>
            </a:r>
          </a:p>
          <a:p>
            <a:r>
              <a:rPr lang="en-US" dirty="0" smtClean="0"/>
              <a:t>SRAM-based </a:t>
            </a:r>
            <a:r>
              <a:rPr lang="en-US" dirty="0"/>
              <a:t>FPGA IP also naturally provides protection against physical </a:t>
            </a:r>
            <a:r>
              <a:rPr lang="en-US" dirty="0" smtClean="0"/>
              <a:t>attacks – </a:t>
            </a:r>
            <a:r>
              <a:rPr lang="en-US" dirty="0"/>
              <a:t>As soon as the device is powered down, the </a:t>
            </a:r>
            <a:r>
              <a:rPr lang="en-US" dirty="0" err="1"/>
              <a:t>datapath</a:t>
            </a:r>
            <a:r>
              <a:rPr lang="en-US" dirty="0"/>
              <a:t> is lost and the design effectively ceases to exist in that </a:t>
            </a:r>
            <a:r>
              <a:rPr lang="en-US" dirty="0" smtClean="0"/>
              <a:t>device</a:t>
            </a:r>
            <a:endParaRPr lang="en-US" dirty="0"/>
          </a:p>
          <a:p>
            <a:endParaRPr lang="en-US"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7</a:t>
            </a:fld>
            <a:endParaRPr lang="en-US" dirty="0"/>
          </a:p>
        </p:txBody>
      </p:sp>
    </p:spTree>
    <p:extLst>
      <p:ext uri="{BB962C8B-B14F-4D97-AF65-F5344CB8AC3E}">
        <p14:creationId xmlns:p14="http://schemas.microsoft.com/office/powerpoint/2010/main" val="2743682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FPGA IP to Thwart Malicious Insertion </a:t>
            </a:r>
            <a:endParaRPr lang="en-US" sz="3200" dirty="0"/>
          </a:p>
        </p:txBody>
      </p:sp>
      <p:sp>
        <p:nvSpPr>
          <p:cNvPr id="3" name="Content Placeholder 2"/>
          <p:cNvSpPr>
            <a:spLocks noGrp="1"/>
          </p:cNvSpPr>
          <p:nvPr>
            <p:ph idx="1"/>
          </p:nvPr>
        </p:nvSpPr>
        <p:spPr>
          <a:xfrm>
            <a:off x="609600" y="1371600"/>
            <a:ext cx="7076536" cy="4846320"/>
          </a:xfrm>
        </p:spPr>
        <p:txBody>
          <a:bodyPr>
            <a:normAutofit/>
          </a:bodyPr>
          <a:lstStyle/>
          <a:p>
            <a:pPr marL="0" indent="0">
              <a:buNone/>
            </a:pPr>
            <a:r>
              <a:rPr lang="en-US" dirty="0" smtClean="0"/>
              <a:t>Regular structure of FPGA IP makes Malicious Insertion harder</a:t>
            </a:r>
          </a:p>
          <a:p>
            <a:r>
              <a:rPr lang="en-US" dirty="0" smtClean="0"/>
              <a:t>Any additional circuits will stand out in tightly packed regular structure</a:t>
            </a:r>
          </a:p>
          <a:p>
            <a:r>
              <a:rPr lang="en-US" dirty="0" smtClean="0"/>
              <a:t>The location of logic and data routing of key IP is not known so the attacker does not know where to place Trojan</a:t>
            </a:r>
          </a:p>
          <a:p>
            <a:r>
              <a:rPr lang="en-US" dirty="0" smtClean="0"/>
              <a:t>Placing Trojan in every cell blows up the area of the block</a:t>
            </a:r>
          </a:p>
          <a:p>
            <a:r>
              <a:rPr lang="en-US" dirty="0"/>
              <a:t>For further protection multiple instantiations of the same design can be created so that there are different but equivalent versions to make attacking harder</a:t>
            </a:r>
          </a:p>
          <a:p>
            <a:endParaRPr lang="en-US"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8</a:t>
            </a:fld>
            <a:endParaRPr lang="en-US" dirty="0"/>
          </a:p>
        </p:txBody>
      </p:sp>
      <p:pic>
        <p:nvPicPr>
          <p:cNvPr id="5" name="Picture 4"/>
          <p:cNvPicPr>
            <a:picLocks noChangeAspect="1"/>
          </p:cNvPicPr>
          <p:nvPr/>
        </p:nvPicPr>
        <p:blipFill>
          <a:blip r:embed="rId2"/>
          <a:stretch>
            <a:fillRect/>
          </a:stretch>
        </p:blipFill>
        <p:spPr>
          <a:xfrm>
            <a:off x="7778240" y="1880059"/>
            <a:ext cx="3738024" cy="3127305"/>
          </a:xfrm>
          <a:prstGeom prst="rect">
            <a:avLst/>
          </a:prstGeom>
        </p:spPr>
      </p:pic>
    </p:spTree>
    <p:extLst>
      <p:ext uri="{BB962C8B-B14F-4D97-AF65-F5344CB8AC3E}">
        <p14:creationId xmlns:p14="http://schemas.microsoft.com/office/powerpoint/2010/main" val="1296727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FPGA IP for Adapting to Emerging Threats</a:t>
            </a:r>
            <a:endParaRPr lang="en-US" sz="3200" dirty="0"/>
          </a:p>
        </p:txBody>
      </p:sp>
      <p:sp>
        <p:nvSpPr>
          <p:cNvPr id="3" name="Content Placeholder 2"/>
          <p:cNvSpPr>
            <a:spLocks noGrp="1"/>
          </p:cNvSpPr>
          <p:nvPr>
            <p:ph idx="1"/>
          </p:nvPr>
        </p:nvSpPr>
        <p:spPr/>
        <p:txBody>
          <a:bodyPr>
            <a:normAutofit/>
          </a:bodyPr>
          <a:lstStyle/>
          <a:p>
            <a:pPr marL="0" indent="0">
              <a:buNone/>
            </a:pPr>
            <a:r>
              <a:rPr lang="en-US" dirty="0"/>
              <a:t>ASIC and </a:t>
            </a:r>
            <a:r>
              <a:rPr lang="en-US" dirty="0" err="1"/>
              <a:t>SoC</a:t>
            </a:r>
            <a:r>
              <a:rPr lang="en-US" dirty="0"/>
              <a:t> designs that incorporate FPGA IP can be upgraded for many purposes including </a:t>
            </a:r>
            <a:r>
              <a:rPr lang="en-US" dirty="0" smtClean="0"/>
              <a:t>security</a:t>
            </a:r>
          </a:p>
          <a:p>
            <a:pPr marL="0" indent="0">
              <a:buNone/>
            </a:pPr>
            <a:endParaRPr lang="en-US" dirty="0" smtClean="0"/>
          </a:p>
          <a:p>
            <a:r>
              <a:rPr lang="en-US" dirty="0" smtClean="0"/>
              <a:t>New </a:t>
            </a:r>
            <a:r>
              <a:rPr lang="en-US" dirty="0"/>
              <a:t>attacks can </a:t>
            </a:r>
            <a:r>
              <a:rPr lang="en-US" dirty="0" smtClean="0"/>
              <a:t>be </a:t>
            </a:r>
            <a:r>
              <a:rPr lang="en-US" dirty="0"/>
              <a:t>deflected by adding or modifying an IP block specifically designed against the new </a:t>
            </a:r>
            <a:r>
              <a:rPr lang="en-US" dirty="0" smtClean="0"/>
              <a:t>attack</a:t>
            </a:r>
          </a:p>
          <a:p>
            <a:r>
              <a:rPr lang="en-US" dirty="0" smtClean="0"/>
              <a:t>Protocols can be updated if vulnerabilities are exposed</a:t>
            </a:r>
          </a:p>
          <a:p>
            <a:r>
              <a:rPr lang="en-US" dirty="0" smtClean="0"/>
              <a:t>Side-channel attacks can be deflected by changing the algorithm implementation</a:t>
            </a:r>
          </a:p>
          <a:p>
            <a:r>
              <a:rPr lang="en-US" dirty="0" smtClean="0"/>
              <a:t>For further protection multiple </a:t>
            </a:r>
            <a:r>
              <a:rPr lang="en-US" dirty="0"/>
              <a:t>instantiations of the same design </a:t>
            </a:r>
            <a:r>
              <a:rPr lang="en-US" dirty="0" smtClean="0"/>
              <a:t>can be created so </a:t>
            </a:r>
            <a:r>
              <a:rPr lang="en-US" dirty="0"/>
              <a:t>that there are different but equivalent versions </a:t>
            </a:r>
            <a:r>
              <a:rPr lang="en-US" dirty="0" smtClean="0"/>
              <a:t>to make attacking harder</a:t>
            </a:r>
            <a:endParaRPr lang="en-US" dirty="0"/>
          </a:p>
          <a:p>
            <a:endParaRPr lang="en-US"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9</a:t>
            </a:fld>
            <a:endParaRPr lang="en-US" dirty="0"/>
          </a:p>
        </p:txBody>
      </p:sp>
    </p:spTree>
    <p:extLst>
      <p:ext uri="{BB962C8B-B14F-4D97-AF65-F5344CB8AC3E}">
        <p14:creationId xmlns:p14="http://schemas.microsoft.com/office/powerpoint/2010/main" val="3543755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Custom 1">
      <a:dk1>
        <a:sysClr val="windowText" lastClr="000000"/>
      </a:dk1>
      <a:lt1>
        <a:sysClr val="window" lastClr="FFFFFF"/>
      </a:lt1>
      <a:dk2>
        <a:srgbClr val="44546A"/>
      </a:dk2>
      <a:lt2>
        <a:srgbClr val="E7E6E6"/>
      </a:lt2>
      <a:accent1>
        <a:srgbClr val="00B050"/>
      </a:accent1>
      <a:accent2>
        <a:srgbClr val="FF0000"/>
      </a:accent2>
      <a:accent3>
        <a:srgbClr val="0563C1"/>
      </a:accent3>
      <a:accent4>
        <a:srgbClr val="FFFF00"/>
      </a:accent4>
      <a:accent5>
        <a:srgbClr val="6F3B55"/>
      </a:accent5>
      <a:accent6>
        <a:srgbClr val="FFC000"/>
      </a:accent6>
      <a:hlink>
        <a:srgbClr val="595959"/>
      </a:hlink>
      <a:folHlink>
        <a:srgbClr val="00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DD26AA3A-7269-4B74-B4DD-3A5200D25DE2}" vid="{656DED82-DF97-4A40-9128-A31540DC225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343</TotalTime>
  <Words>1194</Words>
  <Application>Microsoft Office PowerPoint</Application>
  <PresentationFormat>Widescreen</PresentationFormat>
  <Paragraphs>118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Default Theme</vt:lpstr>
      <vt:lpstr>Improve Hardware Assurance (HwA) using FPGA IP in your ASICs and SoCs</vt:lpstr>
      <vt:lpstr>Hardware Assurance is Critical for ASICs and SoCs</vt:lpstr>
      <vt:lpstr>Motivation 1/2</vt:lpstr>
      <vt:lpstr>Motivation 2/2</vt:lpstr>
      <vt:lpstr>FPGA IP for Hardware Assurance </vt:lpstr>
      <vt:lpstr>FPGA IP Minimizes Exposure in Supply Chain</vt:lpstr>
      <vt:lpstr>FPGA IP to Thwart Reverse Engineering</vt:lpstr>
      <vt:lpstr>FPGA IP to Thwart Malicious Insertion </vt:lpstr>
      <vt:lpstr>FPGA IP for Adapting to Emerging Threats</vt:lpstr>
      <vt:lpstr>FPGA IP for Additional Hardware Resilience  </vt:lpstr>
      <vt:lpstr>Securely Loading Bitstream into Embedded FPGA</vt:lpstr>
      <vt:lpstr>Authors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quinnjacobson@achronix.com</dc:creator>
  <cp:lastModifiedBy>Quinn Jacobson</cp:lastModifiedBy>
  <cp:revision>32</cp:revision>
  <dcterms:created xsi:type="dcterms:W3CDTF">2018-06-08T19:54:07Z</dcterms:created>
  <dcterms:modified xsi:type="dcterms:W3CDTF">2019-05-23T18:40:30Z</dcterms:modified>
</cp:coreProperties>
</file>